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8" r:id="rId2"/>
    <p:sldId id="260" r:id="rId3"/>
    <p:sldId id="301" r:id="rId4"/>
    <p:sldId id="290" r:id="rId5"/>
    <p:sldId id="300" r:id="rId6"/>
    <p:sldId id="289" r:id="rId7"/>
    <p:sldId id="266" r:id="rId8"/>
    <p:sldId id="287" r:id="rId9"/>
    <p:sldId id="276" r:id="rId10"/>
    <p:sldId id="275" r:id="rId11"/>
    <p:sldId id="277" r:id="rId12"/>
    <p:sldId id="273" r:id="rId13"/>
    <p:sldId id="292" r:id="rId14"/>
    <p:sldId id="306" r:id="rId15"/>
    <p:sldId id="305" r:id="rId16"/>
    <p:sldId id="286" r:id="rId17"/>
    <p:sldId id="296" r:id="rId18"/>
    <p:sldId id="279" r:id="rId19"/>
    <p:sldId id="285" r:id="rId20"/>
    <p:sldId id="280" r:id="rId21"/>
    <p:sldId id="304" r:id="rId22"/>
    <p:sldId id="302" r:id="rId23"/>
    <p:sldId id="257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75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71DDF-200F-474D-B90A-52EFB867D433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96024-FB74-4D79-A6E4-510CBD4FB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/>
              <a:t>Информационные материалы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/>
              <a:t>областного родительского собрания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 подготовке к ГИА-9 в 2022 году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«Я выбираю»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du.lenobl.ru/media/uploads/userfiles/2019/12/19/O_sobesedovanii_po_russkomu_yazyku.jpg"/>
          <p:cNvPicPr>
            <a:picLocks noChangeAspect="1" noChangeArrowheads="1"/>
          </p:cNvPicPr>
          <p:nvPr/>
        </p:nvPicPr>
        <p:blipFill>
          <a:blip r:embed="rId2" cstate="print"/>
          <a:srcRect l="5973" t="17824" r="6509" b="43483"/>
          <a:stretch>
            <a:fillRect/>
          </a:stretch>
        </p:blipFill>
        <p:spPr bwMode="auto">
          <a:xfrm>
            <a:off x="57614" y="476672"/>
            <a:ext cx="9028772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edu.lenobl.ru/media/uploads/userfiles/2020/12/03/%D0%98%D1%82%D0%BE%D0%B3%D0%BE%D0%B2%D0%BE%D0%B5_%D1%81%D0%BE%D0%B1%D0%B5%D1%81%D0%B5%D0%B4%D0%BE%D0%B2%D0%B0%D0%BD%D0%B8%D0%B5_%D0%B2_9_%D0%BA%D0%BB%D0%B0%D1%81%D1%81%D0%B5_2021.jpg"/>
          <p:cNvPicPr>
            <a:picLocks noChangeAspect="1" noChangeArrowheads="1"/>
          </p:cNvPicPr>
          <p:nvPr/>
        </p:nvPicPr>
        <p:blipFill>
          <a:blip r:embed="rId2" cstate="print"/>
          <a:srcRect t="9163" r="24451" b="1269"/>
          <a:stretch>
            <a:fillRect/>
          </a:stretch>
        </p:blipFill>
        <p:spPr bwMode="auto">
          <a:xfrm>
            <a:off x="251520" y="0"/>
            <a:ext cx="8712968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02182"/>
            <a:ext cx="777686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 к проведению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 в текущем учебном году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712968" cy="486152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	В случае: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получения неудовлетворительного </a:t>
            </a:r>
            <a:r>
              <a:rPr lang="ru-RU" b="1" dirty="0" smtClean="0"/>
              <a:t>результата «незачет»</a:t>
            </a:r>
            <a:r>
              <a:rPr lang="ru-RU" dirty="0" smtClean="0"/>
              <a:t>  </a:t>
            </a:r>
            <a:r>
              <a:rPr lang="ru-RU" b="1" dirty="0" smtClean="0"/>
              <a:t>за итоговое собеседование</a:t>
            </a:r>
            <a:r>
              <a:rPr lang="ru-RU" dirty="0" smtClean="0"/>
              <a:t> по русскому языку;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/>
              <a:t> неявки по уважительным причинам</a:t>
            </a:r>
            <a:r>
              <a:rPr lang="ru-RU" dirty="0" smtClean="0"/>
              <a:t> </a:t>
            </a:r>
            <a:r>
              <a:rPr lang="ru-RU" b="1" dirty="0" smtClean="0"/>
              <a:t>(болезнь или иные обстоятельства), ПОДТВЕРЖДЕННЫМ ДОКУМЕНТАЛЬНО;</a:t>
            </a:r>
            <a:r>
              <a:rPr lang="ru-RU" dirty="0" smtClean="0"/>
              <a:t> </a:t>
            </a:r>
            <a:endParaRPr lang="ru-RU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b="1" dirty="0" err="1" smtClean="0"/>
              <a:t>незавершения</a:t>
            </a:r>
            <a:r>
              <a:rPr lang="ru-RU" dirty="0" smtClean="0"/>
              <a:t> итогового собеседования </a:t>
            </a:r>
            <a:r>
              <a:rPr lang="ru-RU" b="1" dirty="0" smtClean="0"/>
              <a:t>по уважительным причинам</a:t>
            </a:r>
            <a:r>
              <a:rPr lang="ru-RU" dirty="0" smtClean="0"/>
              <a:t> </a:t>
            </a:r>
            <a:r>
              <a:rPr lang="ru-RU" b="1" dirty="0" smtClean="0"/>
              <a:t>(болезнь или иные обстоятельства), ПОДТВЕРЖДЕННЫМ ДОКУМЕНТАЛЬНО,</a:t>
            </a:r>
            <a:r>
              <a:rPr lang="ru-RU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обучающемуся предоставляется </a:t>
            </a:r>
            <a:r>
              <a:rPr lang="ru-RU" b="1" dirty="0" smtClean="0"/>
              <a:t>право пройти итоговое собеседование</a:t>
            </a:r>
            <a:r>
              <a:rPr lang="ru-RU" dirty="0" smtClean="0"/>
              <a:t> по русскому языку  </a:t>
            </a:r>
            <a:r>
              <a:rPr lang="ru-RU" b="1" dirty="0" smtClean="0"/>
              <a:t>в дополнительные сроки</a:t>
            </a:r>
            <a:r>
              <a:rPr lang="ru-RU" dirty="0" smtClean="0"/>
              <a:t>, определенные Порядком (во вторую рабочую среду марта и первый рабочий понедельник мая).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71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xn----ctbkblabgdeot6c5dve.xn--p1ai/thumb/2/12IzD75Zb0-u-r7w0GezTQ/r/d/formy-i-periody-gia-9_kniga-709x1024.png"/>
          <p:cNvPicPr>
            <a:picLocks noChangeAspect="1" noChangeArrowheads="1"/>
          </p:cNvPicPr>
          <p:nvPr/>
        </p:nvPicPr>
        <p:blipFill>
          <a:blip r:embed="rId2" cstate="print"/>
          <a:srcRect t="68356"/>
          <a:stretch>
            <a:fillRect/>
          </a:stretch>
        </p:blipFill>
        <p:spPr bwMode="auto">
          <a:xfrm>
            <a:off x="179512" y="944724"/>
            <a:ext cx="8822255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Проект расписания ОГЭ в 2022 году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712968" cy="5077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20 мая (пятница) - иностранные языки (английский, французский, немецкий, испанский);</a:t>
            </a:r>
          </a:p>
          <a:p>
            <a:r>
              <a:rPr lang="ru-RU" dirty="0" smtClean="0"/>
              <a:t>21 мая (суббота) - иностранные языки (английский, французский, немецкий, испанский);</a:t>
            </a:r>
          </a:p>
          <a:p>
            <a:r>
              <a:rPr lang="ru-RU" dirty="0" smtClean="0"/>
              <a:t>23 мая (понедельник) - математика;</a:t>
            </a:r>
          </a:p>
          <a:p>
            <a:r>
              <a:rPr lang="ru-RU" dirty="0" smtClean="0"/>
              <a:t>26 мая (четверг) - обществознание;</a:t>
            </a:r>
          </a:p>
          <a:p>
            <a:r>
              <a:rPr lang="ru-RU" dirty="0" smtClean="0"/>
              <a:t>1 июня (среда) - история, физика, биология, химия;</a:t>
            </a:r>
          </a:p>
          <a:p>
            <a:r>
              <a:rPr lang="ru-RU" dirty="0" smtClean="0"/>
              <a:t>7 июня (вторник) - биология, информатика и информационно-коммуникационные технологии (ИКТ), география, химия;</a:t>
            </a:r>
          </a:p>
          <a:p>
            <a:r>
              <a:rPr lang="ru-RU" dirty="0" smtClean="0"/>
              <a:t>10 июня (пятница) - литература, физика, информатика и информационно-коммуникационные технологии (ИКТ), география;</a:t>
            </a:r>
          </a:p>
          <a:p>
            <a:r>
              <a:rPr lang="ru-RU" dirty="0" smtClean="0"/>
              <a:t>15 июня (среда) - русский язык;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плакат_Продолжительностьэкзаменов ОГ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" y="332656"/>
            <a:ext cx="8820000" cy="6250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8651304" cy="59766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/>
              <a:t>ГИА проводится с использованием экзаменационных материалов, представляющих собой комплекты заданий стандартизированной формы – контрольно-измерительные материалы</a:t>
            </a:r>
            <a:r>
              <a:rPr lang="ru-RU" dirty="0" smtClean="0"/>
              <a:t> (КИМ). </a:t>
            </a:r>
          </a:p>
          <a:p>
            <a:pPr>
              <a:buNone/>
            </a:pPr>
            <a:r>
              <a:rPr lang="ru-RU" dirty="0" smtClean="0"/>
              <a:t>		Обращаем ваше внимание, что </a:t>
            </a:r>
            <a:r>
              <a:rPr lang="ru-RU" b="1" dirty="0" smtClean="0"/>
              <a:t>результаты ГИА признаются удовлетворительными </a:t>
            </a:r>
            <a:r>
              <a:rPr lang="ru-RU" dirty="0" smtClean="0"/>
              <a:t>в случае, если </a:t>
            </a:r>
            <a:r>
              <a:rPr lang="ru-RU" b="1" dirty="0" smtClean="0"/>
              <a:t>участник</a:t>
            </a:r>
            <a:r>
              <a:rPr lang="ru-RU" dirty="0" smtClean="0"/>
              <a:t> ГИА по сдаваемым учебным предметам </a:t>
            </a:r>
            <a:r>
              <a:rPr lang="ru-RU" b="1" dirty="0" smtClean="0"/>
              <a:t>набрал минимальное количество первичных баллов, определенные Министерством образования Омской области, и получил отметку не ниже удовлетворительной.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		Участникам ГИА, не прошедшим ГИА или получившим </a:t>
            </a:r>
            <a:r>
              <a:rPr lang="ru-RU" dirty="0" smtClean="0"/>
              <a:t>на ГИА</a:t>
            </a:r>
            <a:r>
              <a:rPr lang="ru-RU" b="1" dirty="0" smtClean="0"/>
              <a:t> неудовлетворительные результаты более чем по двум </a:t>
            </a:r>
            <a:r>
              <a:rPr lang="ru-RU" dirty="0" smtClean="0"/>
              <a:t>учебным</a:t>
            </a:r>
            <a:r>
              <a:rPr lang="ru-RU" b="1" dirty="0" smtClean="0"/>
              <a:t> предметам, либо получившим повторно неудовлетворительный результат по одному или двум учебным предметам </a:t>
            </a:r>
            <a:r>
              <a:rPr lang="ru-RU" dirty="0" smtClean="0"/>
              <a:t>на ГИА</a:t>
            </a:r>
            <a:r>
              <a:rPr lang="ru-RU" b="1" dirty="0" smtClean="0"/>
              <a:t> в резервные сроки, </a:t>
            </a:r>
            <a:r>
              <a:rPr lang="ru-RU" dirty="0" smtClean="0"/>
              <a:t>предоставляется</a:t>
            </a:r>
            <a:r>
              <a:rPr lang="ru-RU" b="1" dirty="0" smtClean="0"/>
              <a:t> право пройти ГИА по соответствующим учебным предметам в дополнительный период, </a:t>
            </a:r>
            <a:br>
              <a:rPr lang="ru-RU" b="1" dirty="0" smtClean="0"/>
            </a:br>
            <a:r>
              <a:rPr lang="ru-RU" b="1" dirty="0" smtClean="0"/>
              <a:t>но не ранее 1 сентября текущего года в сроки и формах, устанавливаемых Порядком.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school3-hm.ru/images/2020/GIA/OGE/Plakat/6.jpg"/>
          <p:cNvPicPr>
            <a:picLocks noChangeAspect="1" noChangeArrowheads="1"/>
          </p:cNvPicPr>
          <p:nvPr/>
        </p:nvPicPr>
        <p:blipFill>
          <a:blip r:embed="rId2" cstate="print"/>
          <a:srcRect t="13955" r="2600" b="38530"/>
          <a:stretch>
            <a:fillRect/>
          </a:stretch>
        </p:blipFill>
        <p:spPr bwMode="auto">
          <a:xfrm>
            <a:off x="323528" y="260648"/>
            <a:ext cx="8604000" cy="629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chool10-kalin.ru/wp-content/gallery/pam-gia-9/375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" y="363460"/>
            <a:ext cx="8856000" cy="6131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640960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В случае </a:t>
            </a:r>
            <a:r>
              <a:rPr lang="ru-RU" b="1" dirty="0" smtClean="0"/>
              <a:t>если участник ГИА по состоянию здоровья или другим объективным причинам не может завершить выполнение экзаменационной работы</a:t>
            </a:r>
            <a:r>
              <a:rPr lang="ru-RU" dirty="0" smtClean="0"/>
              <a:t>, он </a:t>
            </a:r>
            <a:r>
              <a:rPr lang="ru-RU" b="1" dirty="0" smtClean="0"/>
              <a:t>может досрочно покинуть аудиторию</a:t>
            </a:r>
            <a:r>
              <a:rPr lang="ru-RU" dirty="0" smtClean="0"/>
              <a:t>. </a:t>
            </a:r>
            <a:r>
              <a:rPr lang="ru-RU" b="1" dirty="0" smtClean="0"/>
              <a:t>Экзамен можно</a:t>
            </a:r>
            <a:r>
              <a:rPr lang="ru-RU" dirty="0" smtClean="0"/>
              <a:t> будет </a:t>
            </a:r>
            <a:r>
              <a:rPr lang="ru-RU" b="1" dirty="0" smtClean="0"/>
              <a:t>сдать в резервные сроки</a:t>
            </a:r>
            <a:r>
              <a:rPr lang="ru-RU" dirty="0" smtClean="0"/>
              <a:t> </a:t>
            </a:r>
            <a:r>
              <a:rPr lang="ru-RU" b="1" dirty="0" smtClean="0"/>
              <a:t>после рассмотрения заявления о повторном допуске и положительного решения государственной экзаменационной комиссией</a:t>
            </a:r>
            <a:r>
              <a:rPr lang="ru-RU" dirty="0" smtClean="0"/>
              <a:t>. Для </a:t>
            </a:r>
            <a:r>
              <a:rPr lang="ru-RU" b="1" dirty="0" smtClean="0"/>
              <a:t>подтверждения уважительности причины</a:t>
            </a:r>
            <a:r>
              <a:rPr lang="ru-RU" dirty="0" smtClean="0"/>
              <a:t> участнику необходимо будет </a:t>
            </a:r>
            <a:r>
              <a:rPr lang="ru-RU" b="1" dirty="0" smtClean="0"/>
              <a:t>получить</a:t>
            </a:r>
            <a:r>
              <a:rPr lang="ru-RU" dirty="0" smtClean="0"/>
              <a:t> заключение медицинского работника </a:t>
            </a:r>
            <a:r>
              <a:rPr lang="ru-RU" b="1" dirty="0" smtClean="0"/>
              <a:t>(справки</a:t>
            </a:r>
            <a:r>
              <a:rPr lang="ru-RU" dirty="0" smtClean="0"/>
              <a:t>) и </a:t>
            </a:r>
            <a:r>
              <a:rPr lang="ru-RU" b="1" dirty="0" smtClean="0"/>
              <a:t>предоставить его вместе с заявлением.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640960" cy="59046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200" b="1" dirty="0" smtClean="0"/>
              <a:t>Сроки подачи заявления </a:t>
            </a:r>
            <a:r>
              <a:rPr lang="ru-RU" sz="3200" dirty="0" smtClean="0"/>
              <a:t>с указанием перечня экзаменов, периодов и конкретных </a:t>
            </a:r>
            <a:r>
              <a:rPr lang="ru-RU" sz="3200" b="1" dirty="0" smtClean="0"/>
              <a:t>дат сдачи экзаменов </a:t>
            </a:r>
            <a:r>
              <a:rPr lang="ru-RU" sz="3200" dirty="0" smtClean="0"/>
              <a:t>определены </a:t>
            </a:r>
            <a:r>
              <a:rPr lang="ru-RU" sz="3200" b="1" dirty="0" smtClean="0"/>
              <a:t>Порядком проведения </a:t>
            </a:r>
            <a:r>
              <a:rPr lang="ru-RU" sz="3200" dirty="0" smtClean="0"/>
              <a:t>государственной итоговой аттестации по образовательным программам основного общего образования, утвержденным приказом Министерства просвещения России и Федеральной службы по надзору в сфере образования и науки от </a:t>
            </a:r>
            <a:r>
              <a:rPr lang="ru-RU" sz="3200" b="1" dirty="0" smtClean="0"/>
              <a:t>7 ноября 2018 № 189/1513 </a:t>
            </a:r>
            <a:r>
              <a:rPr lang="ru-RU" sz="3200" dirty="0" smtClean="0"/>
              <a:t>(далее – Порядок).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 к сдаче ГИА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учебном году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568952" cy="45720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	По решению председателя ГЭК </a:t>
            </a:r>
            <a:r>
              <a:rPr lang="ru-RU" b="1" dirty="0" smtClean="0"/>
              <a:t>повторно к сдаче ГИА в текущем учебном году </a:t>
            </a:r>
            <a:r>
              <a:rPr lang="ru-RU" dirty="0" smtClean="0"/>
              <a:t> по соответствующему учебному предмету (соответствующим учебным предметам) </a:t>
            </a:r>
            <a:r>
              <a:rPr lang="ru-RU" b="1" dirty="0" smtClean="0"/>
              <a:t>в резервные сроки допускаются</a:t>
            </a:r>
            <a:r>
              <a:rPr lang="ru-RU" dirty="0" smtClean="0"/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участники ГИА, </a:t>
            </a:r>
            <a:r>
              <a:rPr lang="ru-RU" b="1" dirty="0" smtClean="0"/>
              <a:t>получившие на ГИА неудовлетворительные результаты НЕ БОЛЕЕ ЧЕМ ПО ДВУМ учебным предметам</a:t>
            </a:r>
            <a:r>
              <a:rPr lang="ru-RU" dirty="0" smtClean="0"/>
              <a:t> (кроме участников ГИА, проходящих ГИА только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по обязательным учебным предметам – одному);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участники ГИА, </a:t>
            </a:r>
            <a:r>
              <a:rPr lang="ru-RU" b="1" dirty="0" smtClean="0"/>
              <a:t>не явившиеся на экзамены по уважительным причинам (болезнь или иные обстоятельства), ПОДТВЕРЖДЕННЫМ ДОКУМЕНТАЛЬНО</a:t>
            </a:r>
            <a:r>
              <a:rPr lang="ru-RU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ПЛАКАТ_АПЕЛЛЯЦИЯ ОГЭ (1).jpg"/>
          <p:cNvPicPr>
            <a:picLocks noChangeAspect="1" noChangeArrowheads="1"/>
          </p:cNvPicPr>
          <p:nvPr/>
        </p:nvPicPr>
        <p:blipFill>
          <a:blip r:embed="rId2" cstate="print"/>
          <a:srcRect b="36189"/>
          <a:stretch>
            <a:fillRect/>
          </a:stretch>
        </p:blipFill>
        <p:spPr bwMode="auto">
          <a:xfrm>
            <a:off x="323528" y="99000"/>
            <a:ext cx="8568952" cy="66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ПЛАКАТ_АПЕЛЛЯЦИЯ ОГЭ (1).jpg"/>
          <p:cNvPicPr>
            <a:picLocks noChangeAspect="1" noChangeArrowheads="1"/>
          </p:cNvPicPr>
          <p:nvPr/>
        </p:nvPicPr>
        <p:blipFill>
          <a:blip r:embed="rId2" cstate="print"/>
          <a:srcRect t="63084"/>
          <a:stretch>
            <a:fillRect/>
          </a:stretch>
        </p:blipFill>
        <p:spPr bwMode="auto">
          <a:xfrm>
            <a:off x="217361" y="1268760"/>
            <a:ext cx="8709279" cy="5328592"/>
          </a:xfrm>
          <a:prstGeom prst="rect">
            <a:avLst/>
          </a:prstGeom>
          <a:noFill/>
        </p:spPr>
      </p:pic>
      <p:pic>
        <p:nvPicPr>
          <p:cNvPr id="5" name="Picture 2" descr="C:\Users\User\Downloads\ПЛАКАТ_АПЕЛЛЯЦИЯ ОГЭ (1).jpg"/>
          <p:cNvPicPr>
            <a:picLocks noChangeAspect="1" noChangeArrowheads="1"/>
          </p:cNvPicPr>
          <p:nvPr/>
        </p:nvPicPr>
        <p:blipFill>
          <a:blip r:embed="rId2" cstate="print"/>
          <a:srcRect b="90862"/>
          <a:stretch>
            <a:fillRect/>
          </a:stretch>
        </p:blipFill>
        <p:spPr bwMode="auto">
          <a:xfrm>
            <a:off x="323528" y="99000"/>
            <a:ext cx="8568952" cy="953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Подробно с информацией по ГИА 2021 можно ознакомиться 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568952" cy="5589240"/>
          </a:xfrm>
        </p:spPr>
        <p:txBody>
          <a:bodyPr>
            <a:normAutofit/>
          </a:bodyPr>
          <a:lstStyle/>
          <a:p>
            <a:r>
              <a:rPr lang="ru-RU" b="1" dirty="0" smtClean="0"/>
              <a:t>Федеральной службы по надзору в сфере образования и науки – </a:t>
            </a:r>
            <a:r>
              <a:rPr lang="ru-RU" b="1" dirty="0" err="1" smtClean="0">
                <a:solidFill>
                  <a:srgbClr val="00B0F0"/>
                </a:solidFill>
              </a:rPr>
              <a:t>obrnadzor.gov.ru</a:t>
            </a:r>
            <a:r>
              <a:rPr lang="ru-RU" b="1" dirty="0" smtClean="0">
                <a:solidFill>
                  <a:srgbClr val="00B0F0"/>
                </a:solidFill>
              </a:rPr>
              <a:t>;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b="1" dirty="0" smtClean="0"/>
              <a:t>Федерального государственного бюджетного научного учреждения «Федеральный институт педагогических измерений» – </a:t>
            </a:r>
            <a:r>
              <a:rPr lang="en-US" b="1" dirty="0" smtClean="0">
                <a:solidFill>
                  <a:srgbClr val="00B0F0"/>
                </a:solidFill>
              </a:rPr>
              <a:t>fipi.ru</a:t>
            </a:r>
            <a:r>
              <a:rPr lang="ru-RU" b="1" dirty="0" smtClean="0">
                <a:solidFill>
                  <a:srgbClr val="00B0F0"/>
                </a:solidFill>
              </a:rPr>
              <a:t>;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b="1" dirty="0" smtClean="0"/>
              <a:t>Министерства образования Омской области – </a:t>
            </a:r>
            <a:r>
              <a:rPr lang="ru-RU" b="1" dirty="0" smtClean="0">
                <a:solidFill>
                  <a:srgbClr val="00B0F0"/>
                </a:solidFill>
              </a:rPr>
              <a:t>mobr.omskportal.ru;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b="1" dirty="0" smtClean="0"/>
              <a:t>Казенного учреждения Омской области «Региональный информационно-аналитический центр системы образования» – </a:t>
            </a:r>
            <a:r>
              <a:rPr lang="ru-RU" b="1" dirty="0" smtClean="0">
                <a:solidFill>
                  <a:srgbClr val="00B0F0"/>
                </a:solidFill>
              </a:rPr>
              <a:t>obr55.ru, ege55.ru.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xn----ctbkblabgdeot6c5dve.xn--p1ai/thumb/2/12IzD75Zb0-u-r7w0GezTQ/r/d/formy-i-periody-gia-9_kniga-709x1024.png"/>
          <p:cNvPicPr>
            <a:picLocks noChangeAspect="1" noChangeArrowheads="1"/>
          </p:cNvPicPr>
          <p:nvPr/>
        </p:nvPicPr>
        <p:blipFill>
          <a:blip r:embed="rId2" cstate="print"/>
          <a:srcRect b="43456"/>
          <a:stretch>
            <a:fillRect/>
          </a:stretch>
        </p:blipFill>
        <p:spPr bwMode="auto">
          <a:xfrm>
            <a:off x="323528" y="189000"/>
            <a:ext cx="8568952" cy="64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xn----ctbkblabgdeot6c5dve.xn--p1ai/thumb/2/1q-TR1WQMVKBYwcERd4ZzA/r/d/dopusk-k-gia-9_kniga.png"/>
          <p:cNvPicPr>
            <a:picLocks noChangeAspect="1" noChangeArrowheads="1"/>
          </p:cNvPicPr>
          <p:nvPr/>
        </p:nvPicPr>
        <p:blipFill>
          <a:blip r:embed="rId2" cstate="print"/>
          <a:srcRect t="40500"/>
          <a:stretch>
            <a:fillRect/>
          </a:stretch>
        </p:blipFill>
        <p:spPr bwMode="auto">
          <a:xfrm>
            <a:off x="251520" y="135000"/>
            <a:ext cx="8640960" cy="65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7944" t="20297" r="29722" b="27532"/>
          <a:stretch>
            <a:fillRect/>
          </a:stretch>
        </p:blipFill>
        <p:spPr bwMode="auto">
          <a:xfrm>
            <a:off x="287525" y="260648"/>
            <a:ext cx="856895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4797152"/>
            <a:ext cx="4248472" cy="158417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Выбранные</a:t>
            </a:r>
            <a:r>
              <a:rPr lang="ru-RU" dirty="0" smtClean="0">
                <a:solidFill>
                  <a:schemeClr val="tx1"/>
                </a:solidFill>
              </a:rPr>
              <a:t> обучающимися учебные </a:t>
            </a:r>
            <a:r>
              <a:rPr lang="ru-RU" b="1" dirty="0" smtClean="0">
                <a:solidFill>
                  <a:schemeClr val="tx1"/>
                </a:solidFill>
              </a:rPr>
              <a:t>предметы,</a:t>
            </a:r>
            <a:r>
              <a:rPr lang="ru-RU" dirty="0" smtClean="0">
                <a:solidFill>
                  <a:schemeClr val="tx1"/>
                </a:solidFill>
              </a:rPr>
              <a:t> форма (формы) ГИА (для лиц с ОВЗ и детей-инвалидов, инвалидов) </a:t>
            </a:r>
            <a:r>
              <a:rPr lang="ru-RU" b="1" dirty="0" smtClean="0">
                <a:solidFill>
                  <a:schemeClr val="tx1"/>
                </a:solidFill>
              </a:rPr>
              <a:t>указываются в заявлении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xn----ctbkblabgdeot6c5dve.xn--p1ai/thumb/2/1q-TR1WQMVKBYwcERd4ZzA/r/d/dopusk-k-gia-9_kniga.png"/>
          <p:cNvPicPr>
            <a:picLocks noChangeAspect="1" noChangeArrowheads="1"/>
          </p:cNvPicPr>
          <p:nvPr/>
        </p:nvPicPr>
        <p:blipFill>
          <a:blip r:embed="rId2" cstate="print"/>
          <a:srcRect t="604" r="2254" b="71900"/>
          <a:stretch>
            <a:fillRect/>
          </a:stretch>
        </p:blipFill>
        <p:spPr bwMode="auto">
          <a:xfrm>
            <a:off x="179512" y="1016732"/>
            <a:ext cx="871296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ГИА-2022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/>
              <a:t>Итоговое собеседование</a:t>
            </a:r>
          </a:p>
          <a:p>
            <a:pPr algn="ctr"/>
            <a:r>
              <a:rPr lang="ru-RU" sz="6000" b="1" dirty="0" smtClean="0"/>
              <a:t> по русскому языку</a:t>
            </a:r>
          </a:p>
          <a:p>
            <a:pPr algn="ctr"/>
            <a:r>
              <a:rPr lang="ru-RU" sz="6000" b="1" dirty="0" smtClean="0"/>
              <a:t> 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</a:t>
            </a:r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регламентирующие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организацию  и проведение итогового собеседования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363272" cy="475252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Приказ Министерства просвещения </a:t>
            </a:r>
            <a:r>
              <a:rPr lang="ru-RU" sz="2800" dirty="0" smtClean="0">
                <a:cs typeface="Times New Roman" panose="02020603050405020304" pitchFamily="18" charset="0"/>
              </a:rPr>
              <a:t>Российской Федерации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и Федеральной службы по надзору в сфере образования и науки от 07.11.2018 № 189/1513 «Об утверждении Порядка проведения государственной итоговой аттестации по образовательным программам основного общего образования»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Приказ Министерства образования Омской области от 31.01.2019 № 4 «Об утверждении Порядка проведения итогового  собеседования по русскому языку»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98918" y="1196752"/>
            <a:ext cx="8946165" cy="4801111"/>
            <a:chOff x="98918" y="1196752"/>
            <a:chExt cx="8946165" cy="4801111"/>
          </a:xfrm>
        </p:grpSpPr>
        <p:pic>
          <p:nvPicPr>
            <p:cNvPr id="1026" name="Picture 2" descr="https://edu.lenobl.ru/media/uploads/userfiles/2019/12/19/O_sobesedovanii_po_russkomu_yazyku.jpg"/>
            <p:cNvPicPr>
              <a:picLocks noChangeAspect="1" noChangeArrowheads="1"/>
            </p:cNvPicPr>
            <p:nvPr/>
          </p:nvPicPr>
          <p:blipFill>
            <a:blip r:embed="rId2" cstate="print"/>
            <a:srcRect l="6185" t="56517" r="7548" b="11934"/>
            <a:stretch>
              <a:fillRect/>
            </a:stretch>
          </p:blipFill>
          <p:spPr bwMode="auto">
            <a:xfrm>
              <a:off x="98918" y="1196752"/>
              <a:ext cx="8946165" cy="4581128"/>
            </a:xfrm>
            <a:prstGeom prst="rect">
              <a:avLst/>
            </a:prstGeom>
            <a:noFill/>
          </p:spPr>
        </p:pic>
        <p:grpSp>
          <p:nvGrpSpPr>
            <p:cNvPr id="6" name="Группа 5"/>
            <p:cNvGrpSpPr/>
            <p:nvPr/>
          </p:nvGrpSpPr>
          <p:grpSpPr>
            <a:xfrm>
              <a:off x="6698293" y="2420888"/>
              <a:ext cx="2206830" cy="3576975"/>
              <a:chOff x="6698293" y="2420888"/>
              <a:chExt cx="2206830" cy="3576975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7584061" y="2420888"/>
                <a:ext cx="1321062" cy="40862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dirty="0" smtClean="0"/>
                  <a:t>09.02.2022</a:t>
                </a:r>
                <a:endParaRPr lang="ru-RU" b="1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6698293" y="5085184"/>
                <a:ext cx="1318027" cy="40862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b="1" dirty="0" smtClean="0"/>
                  <a:t>0</a:t>
                </a:r>
                <a:r>
                  <a:rPr lang="ru-RU" b="1" dirty="0" smtClean="0"/>
                  <a:t>9.03.2022</a:t>
                </a:r>
                <a:endParaRPr lang="ru-RU" b="1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6722805" y="5589240"/>
                <a:ext cx="1269003" cy="40862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dirty="0" smtClean="0"/>
                  <a:t>16.05.2022</a:t>
                </a:r>
                <a:endParaRPr lang="ru-RU" b="1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1520" y="21105"/>
            <a:ext cx="86409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Для участия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в итоговом собеседовании по русскому языку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не позднее чем за две недели до начала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его проведения необходимо подать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заявление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в образовательные организации, в которых обучающиеся осваивают образовательные программы (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ЧОУ «Школа «Альфа и Омега»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278</TotalTime>
  <Words>331</Words>
  <Application>Microsoft Office PowerPoint</Application>
  <PresentationFormat>Экран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Справедливость</vt:lpstr>
      <vt:lpstr>«Я выбираю»  </vt:lpstr>
      <vt:lpstr>Слайд 2</vt:lpstr>
      <vt:lpstr>Слайд 3</vt:lpstr>
      <vt:lpstr>Слайд 4</vt:lpstr>
      <vt:lpstr>Слайд 5</vt:lpstr>
      <vt:lpstr>Слайд 6</vt:lpstr>
      <vt:lpstr>ГИА-2022</vt:lpstr>
      <vt:lpstr>Документы, регламентирующие организацию  и проведение итогового собеседования</vt:lpstr>
      <vt:lpstr>Слайд 9</vt:lpstr>
      <vt:lpstr>Слайд 10</vt:lpstr>
      <vt:lpstr>Слайд 11</vt:lpstr>
      <vt:lpstr>Слайд 12</vt:lpstr>
      <vt:lpstr>Слайд 13</vt:lpstr>
      <vt:lpstr>Проект расписания ОГЭ в 2022 году</vt:lpstr>
      <vt:lpstr>Слайд 15</vt:lpstr>
      <vt:lpstr>Слайд 16</vt:lpstr>
      <vt:lpstr>Слайд 17</vt:lpstr>
      <vt:lpstr>Слайд 18</vt:lpstr>
      <vt:lpstr>Слайд 19</vt:lpstr>
      <vt:lpstr>Повторный допуск к сдаче ГИА  в текущем учебном году </vt:lpstr>
      <vt:lpstr>Слайд 21</vt:lpstr>
      <vt:lpstr>Слайд 22</vt:lpstr>
      <vt:lpstr>Подробно с информацией по ГИА 2021 можно ознакомиться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выбираю»  </dc:title>
  <dc:creator>User</dc:creator>
  <cp:lastModifiedBy>user</cp:lastModifiedBy>
  <cp:revision>47</cp:revision>
  <dcterms:created xsi:type="dcterms:W3CDTF">2020-12-10T09:40:58Z</dcterms:created>
  <dcterms:modified xsi:type="dcterms:W3CDTF">2021-12-10T08:50:17Z</dcterms:modified>
</cp:coreProperties>
</file>