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72" r:id="rId5"/>
    <p:sldId id="261" r:id="rId6"/>
    <p:sldId id="262" r:id="rId7"/>
    <p:sldId id="263" r:id="rId8"/>
    <p:sldId id="273" r:id="rId9"/>
    <p:sldId id="265" r:id="rId10"/>
    <p:sldId id="267" r:id="rId11"/>
    <p:sldId id="268" r:id="rId12"/>
    <p:sldId id="269" r:id="rId13"/>
    <p:sldId id="274" r:id="rId14"/>
    <p:sldId id="277" r:id="rId15"/>
    <p:sldId id="275" r:id="rId16"/>
    <p:sldId id="276" r:id="rId17"/>
    <p:sldId id="270" r:id="rId18"/>
    <p:sldId id="278" r:id="rId19"/>
    <p:sldId id="281" r:id="rId20"/>
    <p:sldId id="279" r:id="rId21"/>
    <p:sldId id="280" r:id="rId22"/>
    <p:sldId id="282" r:id="rId23"/>
    <p:sldId id="283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/>
              <a:t>Информационные материалы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/>
              <a:t>областного родительского собрания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 подготовке к ГИА-11 в 2021 году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«Я выбираю»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640960" cy="573325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 статистике прошлых лет большая часть выпускников выбирает 2 – 3 экзамена. Соответственно с учетом обязательных экзаменов по русскому языку и математике выпускник сдает 4 – 5 экзаменов. 3 экзамена сдают, как правило, те выпускники, кто абсолютно уверен в выборе специальности, направления и даже образовательной организации высшего образования.</a:t>
            </a:r>
          </a:p>
          <a:p>
            <a:r>
              <a:rPr lang="ru-RU" dirty="0" smtClean="0"/>
              <a:t>Но разумно и в случае точного выбора добавить один экзамен. Приведем пример. Одна образовательная организация высшего образования по техническому направлению может принимать результаты экзаменов по русскому языку, математике, физике, а другая – по русскому языку, математике, информатике и ИКТ. </a:t>
            </a:r>
            <a:r>
              <a:rPr lang="ru-RU" b="1" dirty="0" smtClean="0"/>
              <a:t>Документы можно подать в пять образовательных организаций </a:t>
            </a:r>
            <a:r>
              <a:rPr lang="ru-RU" dirty="0" smtClean="0"/>
              <a:t>высшего образования, поэтому эту особенность следует учесть.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8640"/>
            <a:ext cx="828092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+mj-lt"/>
              </a:rPr>
              <a:t>Сколько 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выбрать</a:t>
            </a:r>
            <a:r>
              <a:rPr lang="ru-RU" sz="2800" i="1" dirty="0" smtClean="0">
                <a:solidFill>
                  <a:schemeClr val="bg1"/>
                </a:solidFill>
                <a:latin typeface="+mj-lt"/>
              </a:rPr>
              <a:t> экзаменов? 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+mj-lt"/>
              </a:rPr>
              <a:t>Какие экзамены выбрать и почему? 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640960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		</a:t>
            </a:r>
            <a:r>
              <a:rPr lang="ru-RU" sz="2400" dirty="0" smtClean="0"/>
              <a:t>Да, можно. В основной период есть резервные дни.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060848"/>
            <a:ext cx="864096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Можно не сдавать никакие экзамены 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кроме русского языка и математики?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068960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Да, можно. Но надо очень хорошо взвесить это решение. Сдать хотя бы один экзамен дополнительно. Например, физику или обществознание. Но если вы к 1 июня 2022 года решите попробовать поступить  в образовательную организацию высшего образования, будет поздно заявлять об этом. ЭТО НАДО СДЕЛАТЬ СЕЙЧАС! ДО 1 ФЕВРАЛЯ 2022 ГОДА!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04664"/>
            <a:ext cx="8568952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Можно ли сдать экзамен, если выбор таков, что 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по расписанию эти предметы стоят в один день?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При поступлении </a:t>
            </a:r>
            <a:r>
              <a:rPr lang="ru-RU" b="1" dirty="0" smtClean="0"/>
              <a:t>в профессиональные образовательные организации Омской области результаты ЕГЭ не учитываются.</a:t>
            </a:r>
            <a:r>
              <a:rPr lang="ru-RU" dirty="0" smtClean="0"/>
              <a:t> </a:t>
            </a:r>
            <a:r>
              <a:rPr lang="ru-RU" b="1" dirty="0" smtClean="0"/>
              <a:t>Правила приема</a:t>
            </a:r>
            <a:r>
              <a:rPr lang="ru-RU" dirty="0" smtClean="0"/>
              <a:t> размещены </a:t>
            </a:r>
            <a:r>
              <a:rPr lang="ru-RU" b="1" dirty="0" smtClean="0"/>
              <a:t>на</a:t>
            </a:r>
            <a:r>
              <a:rPr lang="ru-RU" dirty="0" smtClean="0"/>
              <a:t> </a:t>
            </a:r>
            <a:r>
              <a:rPr lang="ru-RU" b="1" dirty="0" smtClean="0"/>
              <a:t>сайтах колледжей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		 При равенстве результатов</a:t>
            </a:r>
            <a:r>
              <a:rPr lang="ru-RU" b="1" dirty="0" smtClean="0"/>
              <a:t> </a:t>
            </a:r>
            <a:r>
              <a:rPr lang="ru-RU" dirty="0" smtClean="0"/>
              <a:t>на избранную специальность учитываются результаты индивидуальных достижений и (или) наличие договора о целевом обучении.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4818" y="476672"/>
            <a:ext cx="7514365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Поступление в СПО Омской области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obrnadzor.gov.ru/wp-content/uploads/2021/05/6-uchastnikegemozhet.jpg"/>
          <p:cNvPicPr>
            <a:picLocks noChangeAspect="1" noChangeArrowheads="1"/>
          </p:cNvPicPr>
          <p:nvPr/>
        </p:nvPicPr>
        <p:blipFill>
          <a:blip r:embed="rId2" cstate="print"/>
          <a:srcRect l="10541" t="27751" r="10888" b="35234"/>
          <a:stretch>
            <a:fillRect/>
          </a:stretch>
        </p:blipFill>
        <p:spPr bwMode="auto">
          <a:xfrm>
            <a:off x="395536" y="1052736"/>
            <a:ext cx="8317770" cy="554464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260648"/>
            <a:ext cx="8568952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Участник ЕГЭ может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Запрещается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2770" name="Picture 2" descr="http://obrnadzor.gov.ru/wp-content/uploads/2021/05/7-zapreshhaetsya-na-e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38" t="27432" r="6334" b="48118"/>
          <a:stretch>
            <a:fillRect/>
          </a:stretch>
        </p:blipFill>
        <p:spPr bwMode="auto">
          <a:xfrm>
            <a:off x="12666" y="1556792"/>
            <a:ext cx="922404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obrnadzor.gov.ru/wp-content/uploads/2021/05/6-uchastnikegemozhet.jpg"/>
          <p:cNvPicPr>
            <a:picLocks noChangeAspect="1" noChangeArrowheads="1"/>
          </p:cNvPicPr>
          <p:nvPr/>
        </p:nvPicPr>
        <p:blipFill>
          <a:blip r:embed="rId2" cstate="print"/>
          <a:srcRect l="6132" t="66874" r="7006" b="6115"/>
          <a:stretch>
            <a:fillRect/>
          </a:stretch>
        </p:blipFill>
        <p:spPr bwMode="auto">
          <a:xfrm>
            <a:off x="179512" y="188640"/>
            <a:ext cx="7266262" cy="3197155"/>
          </a:xfrm>
          <a:prstGeom prst="rect">
            <a:avLst/>
          </a:prstGeom>
          <a:noFill/>
        </p:spPr>
      </p:pic>
      <p:pic>
        <p:nvPicPr>
          <p:cNvPr id="5" name="Picture 2" descr="http://obrnadzor.gov.ru/wp-content/uploads/2021/05/7-zapreshhaetsya-na-e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95" t="51365" r="5490" b="5777"/>
          <a:stretch>
            <a:fillRect/>
          </a:stretch>
        </p:blipFill>
        <p:spPr bwMode="auto">
          <a:xfrm>
            <a:off x="4139952" y="3150422"/>
            <a:ext cx="5004048" cy="3491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		</a:t>
            </a:r>
            <a:r>
              <a:rPr lang="ru-RU" dirty="0" smtClean="0"/>
              <a:t>При установлении факта наличия у участников экзамена средств связи и электронно-вычислительной техники, фото-, аудио- и видеоаппаратуры, справочных материалов, письменных заметок и иных средств хранения и передачи информации во время проведения ЕГЭ или иного нарушения ими установленного Порядка, участники удаляются с экзамена. И результаты экзамена аннулируются по решению председателя ГЭК.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92696"/>
            <a:ext cx="216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!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548680"/>
            <a:ext cx="8712968" cy="6048672"/>
          </a:xfrm>
        </p:spPr>
        <p:txBody>
          <a:bodyPr>
            <a:normAutofit/>
          </a:bodyPr>
          <a:lstStyle/>
          <a:p>
            <a:r>
              <a:rPr lang="ru-RU" b="1" dirty="0" smtClean="0"/>
              <a:t>Участникам ГИА, не прошедшим ГИА по обязательным </a:t>
            </a:r>
            <a:r>
              <a:rPr lang="ru-RU" dirty="0" smtClean="0"/>
              <a:t>учебным </a:t>
            </a:r>
            <a:r>
              <a:rPr lang="ru-RU" b="1" dirty="0" smtClean="0"/>
              <a:t>предметам,</a:t>
            </a:r>
            <a:r>
              <a:rPr lang="ru-RU" dirty="0" smtClean="0"/>
              <a:t> предоставляется право пройти ГИА по </a:t>
            </a:r>
            <a:r>
              <a:rPr lang="ru-RU" b="1" dirty="0" smtClean="0"/>
              <a:t>русскому языку и (или) математике базового уровня не ранее 1 сентября текущего года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Участникам ГИА, чьи результаты ЕГЭ по учебным предметам по выбору в текущем году были аннулированы </a:t>
            </a:r>
            <a:r>
              <a:rPr lang="ru-RU" dirty="0" smtClean="0"/>
              <a:t>по решению председателя ГЭК, в случае выявления фактов нарушения настоящего Порядка, предоставляется право участия в ЕГЭ по учебным предметам по выбору, по которым было принято решение об аннулировании результатов,</a:t>
            </a:r>
            <a:r>
              <a:rPr lang="ru-RU" b="1" dirty="0" smtClean="0"/>
              <a:t> не ранее, чем через год с года аннулирования результатов ЕГЭ.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obrnadzor.gov.ru/wp-content/uploads/2021/05/8-appelyacziy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60" t="31114" r="6622" b="13393"/>
          <a:stretch>
            <a:fillRect/>
          </a:stretch>
        </p:blipFill>
        <p:spPr bwMode="auto">
          <a:xfrm>
            <a:off x="1619672" y="1694"/>
            <a:ext cx="7524328" cy="66669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548680"/>
            <a:ext cx="1584175" cy="163121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Участник ЕГЭ имеет право подать апелляцию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843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по математике профильного уровня, физике, литературе, информатике и  ИКТ, биологии - 3 часа 55 минут (235 минут); 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по русскому языку, химии - 3 часа 30 минут (210 минут); 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по иностранным языкам ( за исключением раздела "Говорение") - 3 часа 10 минут (190 минут); 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по математике базового уровня, обществознанию, истории, географии - 3 часа (180 минут); 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по иностранным языкам - 17 минут;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424936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Продолжительность ЕГЭ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+mn-lt"/>
              </a:rPr>
              <a:t>ГИА-2022</a:t>
            </a:r>
            <a:endParaRPr lang="ru-RU" sz="9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Наступила пора окончательно определиться с </a:t>
            </a:r>
            <a:r>
              <a:rPr lang="ru-RU" sz="4000" b="1" dirty="0" smtClean="0"/>
              <a:t>выбором предметов для сдачи единого государственного экзамена</a:t>
            </a:r>
            <a:r>
              <a:rPr lang="ru-RU" sz="4000" dirty="0" smtClean="0"/>
              <a:t>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1988840"/>
          <a:ext cx="8352928" cy="4104648"/>
        </p:xfrm>
        <a:graphic>
          <a:graphicData uri="http://schemas.openxmlformats.org/drawingml/2006/table">
            <a:tbl>
              <a:tblPr/>
              <a:tblGrid>
                <a:gridCol w="4157792"/>
                <a:gridCol w="419513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Общеобразовательный предмет</a:t>
                      </a: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tx2"/>
                          </a:solidFill>
                        </a:rPr>
                        <a:t>Минимальное количество баллов</a:t>
                      </a: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Русский язык</a:t>
                      </a: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tx2"/>
                          </a:solidFill>
                        </a:rPr>
                        <a:t>40</a:t>
                      </a: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Математика</a:t>
                      </a: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39</a:t>
                      </a: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chemeClr val="tx2"/>
                          </a:solidFill>
                        </a:rPr>
                        <a:t>Физика</a:t>
                      </a: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39</a:t>
                      </a: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chemeClr val="tx2"/>
                          </a:solidFill>
                        </a:rPr>
                        <a:t>Обществознание</a:t>
                      </a: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45</a:t>
                      </a: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chemeClr val="tx2"/>
                          </a:solidFill>
                        </a:rPr>
                        <a:t>История</a:t>
                      </a: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35</a:t>
                      </a: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434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Информатика и 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ИКТ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44</a:t>
                      </a: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chemeClr val="tx2"/>
                          </a:solidFill>
                        </a:rPr>
                        <a:t>Иностранный язык</a:t>
                      </a: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30</a:t>
                      </a: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chemeClr val="tx2"/>
                          </a:solidFill>
                        </a:rPr>
                        <a:t>Литература</a:t>
                      </a: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40</a:t>
                      </a: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chemeClr val="tx2"/>
                          </a:solidFill>
                        </a:rPr>
                        <a:t>Биология</a:t>
                      </a: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39</a:t>
                      </a: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chemeClr val="tx2"/>
                          </a:solidFill>
                        </a:rPr>
                        <a:t>География</a:t>
                      </a: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40</a:t>
                      </a: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chemeClr val="tx2"/>
                          </a:solidFill>
                        </a:rPr>
                        <a:t>Химия</a:t>
                      </a: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/>
                          </a:solidFill>
                        </a:rPr>
                        <a:t>39</a:t>
                      </a:r>
                    </a:p>
                  </a:txBody>
                  <a:tcPr marL="67733" marR="67733" marT="33867" marB="338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6211669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 smtClean="0">
                <a:solidFill>
                  <a:schemeClr val="tx2"/>
                </a:solidFill>
              </a:rPr>
              <a:t>Приказ Минобрнауки России от 5 августа 2021 г. № 713</a:t>
            </a:r>
            <a:r>
              <a:rPr lang="ru-RU" b="1" dirty="0" smtClean="0"/>
              <a:t> 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0648"/>
            <a:ext cx="7776864" cy="147732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Минимальное количество баллов ЕГЭ по общеобразовательным предметам, соответствующим специальности или направлению подготовки, по которым проводится прием на обучение в образовательных организациях, находящихся в ведении Министерства науки и высшего образования Российской Федерации, на 2022/23 учебный год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604448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Проект расписания проведения ЕГЭ в 2022 году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12776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92929"/>
                </a:solidFill>
              </a:rPr>
              <a:t>27 мая (пятница) - география, литература, химия;</a:t>
            </a:r>
          </a:p>
          <a:p>
            <a:r>
              <a:rPr lang="ru-RU" b="1" dirty="0" smtClean="0">
                <a:solidFill>
                  <a:srgbClr val="292929"/>
                </a:solidFill>
              </a:rPr>
              <a:t>30 мая (понедельник) - русский язык;</a:t>
            </a:r>
          </a:p>
          <a:p>
            <a:r>
              <a:rPr lang="ru-RU" b="1" dirty="0" smtClean="0">
                <a:solidFill>
                  <a:srgbClr val="292929"/>
                </a:solidFill>
              </a:rPr>
              <a:t>31 мая (вторник) - русский язык;</a:t>
            </a:r>
          </a:p>
          <a:p>
            <a:r>
              <a:rPr lang="ru-RU" b="1" dirty="0" smtClean="0">
                <a:solidFill>
                  <a:srgbClr val="292929"/>
                </a:solidFill>
              </a:rPr>
              <a:t>2 июня (четверг) - ЕГЭ по математике профильного уровня;</a:t>
            </a:r>
          </a:p>
          <a:p>
            <a:r>
              <a:rPr lang="ru-RU" b="1" dirty="0" smtClean="0">
                <a:solidFill>
                  <a:srgbClr val="292929"/>
                </a:solidFill>
              </a:rPr>
              <a:t>3 июня (пятница) - ЕГЭ по математике базового уровня;</a:t>
            </a:r>
          </a:p>
          <a:p>
            <a:r>
              <a:rPr lang="ru-RU" b="1" dirty="0" smtClean="0">
                <a:solidFill>
                  <a:srgbClr val="292929"/>
                </a:solidFill>
              </a:rPr>
              <a:t>6 июня (понедельник) - история, физика;</a:t>
            </a:r>
          </a:p>
          <a:p>
            <a:r>
              <a:rPr lang="ru-RU" b="1" dirty="0" smtClean="0">
                <a:solidFill>
                  <a:srgbClr val="292929"/>
                </a:solidFill>
              </a:rPr>
              <a:t>9 июня (четверг) - обществознание;</a:t>
            </a:r>
          </a:p>
          <a:p>
            <a:r>
              <a:rPr lang="ru-RU" b="1" dirty="0" smtClean="0">
                <a:solidFill>
                  <a:srgbClr val="292929"/>
                </a:solidFill>
              </a:rPr>
              <a:t>14 июня (вторник) - иностранные языки (английский, французский, немецкий, испанский, китайский) (за исключением раздела "Говорение"), биология;</a:t>
            </a:r>
          </a:p>
          <a:p>
            <a:r>
              <a:rPr lang="ru-RU" b="1" dirty="0" smtClean="0">
                <a:solidFill>
                  <a:srgbClr val="292929"/>
                </a:solidFill>
              </a:rPr>
              <a:t>16 июня (четверг) - иностранные языки (английский, французский, немецкий, испанский, китайский) (раздел "Говорение");</a:t>
            </a:r>
          </a:p>
          <a:p>
            <a:r>
              <a:rPr lang="ru-RU" b="1" dirty="0" smtClean="0">
                <a:solidFill>
                  <a:srgbClr val="292929"/>
                </a:solidFill>
              </a:rPr>
              <a:t>17 июня (пятница) - иностранные языки (английский, французский, немецкий, испанский, китайский) (раздел "Говорение");</a:t>
            </a:r>
          </a:p>
          <a:p>
            <a:r>
              <a:rPr lang="ru-RU" b="1" dirty="0" smtClean="0">
                <a:solidFill>
                  <a:srgbClr val="292929"/>
                </a:solidFill>
              </a:rPr>
              <a:t>20 июня (понедельник) - информатика и информационно-коммуникационные технологии (ИКТ);</a:t>
            </a:r>
          </a:p>
          <a:p>
            <a:r>
              <a:rPr lang="ru-RU" b="1" dirty="0" smtClean="0">
                <a:solidFill>
                  <a:srgbClr val="292929"/>
                </a:solidFill>
              </a:rPr>
              <a:t>21 июня (вторник) - информатика и информационно-коммуникационные технологии (ИКТ);</a:t>
            </a:r>
            <a:endParaRPr lang="ru-RU" b="1" dirty="0">
              <a:solidFill>
                <a:srgbClr val="2929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568952" cy="5589240"/>
          </a:xfrm>
        </p:spPr>
        <p:txBody>
          <a:bodyPr>
            <a:normAutofit/>
          </a:bodyPr>
          <a:lstStyle/>
          <a:p>
            <a:r>
              <a:rPr lang="ru-RU" b="1" dirty="0" smtClean="0"/>
              <a:t>Федеральной службы по надзору в сфере образования и науки – </a:t>
            </a:r>
            <a:r>
              <a:rPr lang="ru-RU" b="1" dirty="0" err="1" smtClean="0"/>
              <a:t>obrnadzor.gov.ru</a:t>
            </a:r>
            <a:r>
              <a:rPr lang="ru-RU" b="1" dirty="0" smtClean="0"/>
              <a:t>;</a:t>
            </a:r>
            <a:endParaRPr lang="ru-RU" dirty="0" smtClean="0"/>
          </a:p>
          <a:p>
            <a:r>
              <a:rPr lang="ru-RU" b="1" dirty="0" smtClean="0"/>
              <a:t>Федерального государственного бюджетного научного учреждения «Федеральный институт педагогических измерений» – </a:t>
            </a:r>
            <a:r>
              <a:rPr lang="en-US" b="1" dirty="0" smtClean="0"/>
              <a:t>fipi.ru</a:t>
            </a:r>
            <a:r>
              <a:rPr lang="ru-RU" b="1" dirty="0" smtClean="0"/>
              <a:t>;</a:t>
            </a:r>
            <a:endParaRPr lang="ru-RU" dirty="0" smtClean="0"/>
          </a:p>
          <a:p>
            <a:r>
              <a:rPr lang="ru-RU" b="1" dirty="0" smtClean="0"/>
              <a:t>Министерства образования Омской области – mobr.omskportal.ru;</a:t>
            </a:r>
            <a:endParaRPr lang="ru-RU" dirty="0" smtClean="0"/>
          </a:p>
          <a:p>
            <a:r>
              <a:rPr lang="ru-RU" b="1" dirty="0" smtClean="0"/>
              <a:t>Казенного учреждения Омской области «Региональный информационно-аналитический центр системы образования» – obr55.ru, ege55.ru.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68952" cy="5229200"/>
          </a:xfrm>
        </p:spPr>
        <p:txBody>
          <a:bodyPr>
            <a:normAutofit/>
          </a:bodyPr>
          <a:lstStyle/>
          <a:p>
            <a:r>
              <a:rPr lang="ru-RU" b="1" dirty="0" smtClean="0"/>
              <a:t>Федеральной службы по надзору в сфере образования и науки – </a:t>
            </a:r>
            <a:r>
              <a:rPr lang="ru-RU" b="1" dirty="0" err="1" smtClean="0"/>
              <a:t>obrnadzor.gov.ru</a:t>
            </a:r>
            <a:r>
              <a:rPr lang="ru-RU" b="1" dirty="0" smtClean="0"/>
              <a:t>;</a:t>
            </a:r>
            <a:endParaRPr lang="ru-RU" dirty="0" smtClean="0"/>
          </a:p>
          <a:p>
            <a:r>
              <a:rPr lang="ru-RU" b="1" dirty="0" smtClean="0"/>
              <a:t>Федерального государственного бюджетного научного учреждения «Федеральный институт педагогических измерений» – </a:t>
            </a:r>
            <a:r>
              <a:rPr lang="en-US" b="1" dirty="0" smtClean="0"/>
              <a:t>fipi.ru</a:t>
            </a:r>
            <a:r>
              <a:rPr lang="ru-RU" b="1" dirty="0" smtClean="0"/>
              <a:t>;</a:t>
            </a:r>
            <a:endParaRPr lang="ru-RU" dirty="0" smtClean="0"/>
          </a:p>
          <a:p>
            <a:r>
              <a:rPr lang="ru-RU" b="1" dirty="0" smtClean="0"/>
              <a:t>Министерства образования Омской области – mobr.omskportal.ru;</a:t>
            </a:r>
            <a:endParaRPr lang="ru-RU" dirty="0" smtClean="0"/>
          </a:p>
          <a:p>
            <a:r>
              <a:rPr lang="ru-RU" b="1" dirty="0" smtClean="0"/>
              <a:t>Казенного учреждения Омской области «Региональный информационно-аналитический центр системы образования» – obr55.ru, ege55.ru.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3548" y="260648"/>
            <a:ext cx="8136904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Подробно с информацией по ГИА 2022 можно ознакомиться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548680"/>
            <a:ext cx="8363272" cy="5471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/>
              <a:t>	Сроки подачи заявления с указанием перечня экзаменов, сроков и конкретных дат сдачи экзаменов </a:t>
            </a:r>
            <a:r>
              <a:rPr lang="ru-RU" sz="3200" b="1" dirty="0" smtClean="0"/>
              <a:t>определены Порядком проведения государственной итоговой аттестации по образовательным программам среднего общего образования, утвержденного приказом Министерства просвещения Российской Федерации и Федеральной службы по надзору в сфере образования и науки от 7 ноября 2018 года № 190/1512 (далее – Порядок).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652934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Регистрация на участие в ЕГЭ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496944" cy="49685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Заявление на участие в ЕГЭ подаётся до 1 февраля (включительно)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КУДА ПОДАТЬ ЗАЯВЛЕНИЕ?</a:t>
            </a:r>
          </a:p>
          <a:p>
            <a:pPr marL="0" indent="0">
              <a:spcBef>
                <a:spcPts val="0"/>
              </a:spcBef>
              <a:buClr>
                <a:srgbClr val="002060"/>
              </a:buClr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292929"/>
                </a:solidFill>
              </a:rPr>
              <a:t>в ЧОУ «Школа Альфа и Омега»</a:t>
            </a: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ЧТО ИМЕТЬ ПРИ СЕБЕ?</a:t>
            </a:r>
          </a:p>
          <a:p>
            <a:pPr marL="0" indent="0">
              <a:spcBef>
                <a:spcPts val="0"/>
              </a:spcBef>
              <a:buClr>
                <a:srgbClr val="002060"/>
              </a:buClr>
            </a:pPr>
            <a:r>
              <a:rPr lang="ru-RU" dirty="0" smtClean="0"/>
              <a:t> паспорт</a:t>
            </a:r>
          </a:p>
          <a:p>
            <a:pPr marL="0" indent="0">
              <a:spcBef>
                <a:spcPts val="0"/>
              </a:spcBef>
              <a:buClr>
                <a:srgbClr val="002060"/>
              </a:buClr>
            </a:pPr>
            <a:r>
              <a:rPr lang="ru-RU" dirty="0" smtClean="0"/>
              <a:t> оригинал или заверенную справку об инвалидности (дл инвалидов и детей-инвалидов)</a:t>
            </a:r>
          </a:p>
          <a:p>
            <a:pPr marL="0" indent="0">
              <a:spcBef>
                <a:spcPts val="0"/>
              </a:spcBef>
              <a:buClr>
                <a:srgbClr val="002060"/>
              </a:buClr>
            </a:pPr>
            <a:r>
              <a:rPr lang="ru-RU" dirty="0" smtClean="0"/>
              <a:t> копию рекомендаций ПМПК (для участников с ОВЗ)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ЧТО УКАЗАТЬ В ЗАЯВЛЕНИИ?</a:t>
            </a:r>
          </a:p>
          <a:p>
            <a:pPr marL="0" indent="0">
              <a:spcBef>
                <a:spcPts val="0"/>
              </a:spcBef>
              <a:buClr>
                <a:srgbClr val="002060"/>
              </a:buClr>
            </a:pPr>
            <a:r>
              <a:rPr lang="ru-RU" dirty="0" smtClean="0"/>
              <a:t> выбранные учебные предметы;</a:t>
            </a:r>
          </a:p>
          <a:p>
            <a:pPr marL="0" indent="0">
              <a:spcBef>
                <a:spcPts val="0"/>
              </a:spcBef>
              <a:buClr>
                <a:srgbClr val="002060"/>
              </a:buClr>
            </a:pPr>
            <a:r>
              <a:rPr lang="ru-RU" dirty="0" smtClean="0"/>
              <a:t> уровень ЕГЭ по математике (базовый или профильный)</a:t>
            </a: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ru-RU" dirty="0" smtClean="0"/>
              <a:t> форма (формы) ГИА (для лиц с ОВЗ и детей-инвалидов, инвалидов)</a:t>
            </a:r>
          </a:p>
          <a:p>
            <a:endParaRPr lang="ru-RU" dirty="0"/>
          </a:p>
        </p:txBody>
      </p:sp>
      <p:sp>
        <p:nvSpPr>
          <p:cNvPr id="1026" name="AutoShape 2" descr="https://www.vilschool1.ru/index.php/component/ajax/?p=image&amp;src=WyJpbWFnZXNcL3NpdGUtZmlsZXNcLzA3LWVremFtXC9lZ2VcL3BsYWthdHlcLzQtNzMxeDEwMjQuanBnIixbWyJ0eXBlIixbIndlYnAiLCI4NSJdXV1d&amp;hash=502e640170d49fbcc64ce0213d7483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vilschool1.ru/index.php/component/ajax/?p=image&amp;src=WyJpbWFnZXNcL3NpdGUtZmlsZXNcLzA3LWVremFtXC9lZ2VcL3BsYWthdHlcLzQtNzMxeDEwMjQuanBnIixbWyJ0eXBlIixbIndlYnAiLCI4NSJdXV1d&amp;hash=502e640170d49fbcc64ce0213d7483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C:\Users\User\Desktop\%D0%91%D0%B5%D0%B7 %D0%BD%D0%B0%D0%B7%D0%B2%D0%B0%D0%BD%D0%B8%D1%8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www.vilschool1.ru/templates/yootheme/cache/4-731x1024-c7759e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obrnadzor.gov.ru/wp-content/uploads/2020/11/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5445224"/>
            <a:ext cx="8712968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92929"/>
                </a:solidFill>
              </a:rPr>
              <a:t>После 1 февраля 2022 года заявление об участии в ЕГЭ</a:t>
            </a:r>
            <a:r>
              <a:rPr lang="ru-RU" sz="1600" dirty="0" smtClean="0">
                <a:solidFill>
                  <a:srgbClr val="292929"/>
                </a:solidFill>
              </a:rPr>
              <a:t> (об изменении перечня сдаваемых экзаменов) принимается по решению ГЭК </a:t>
            </a:r>
            <a:r>
              <a:rPr lang="ru-RU" sz="1600" b="1" dirty="0" smtClean="0">
                <a:solidFill>
                  <a:srgbClr val="292929"/>
                </a:solidFill>
              </a:rPr>
              <a:t>только при наличии у заявителя уважительных причин (болезни или иных обстоятельств, подтвержденных документально)</a:t>
            </a:r>
            <a:r>
              <a:rPr lang="ru-RU" sz="1600" dirty="0" smtClean="0">
                <a:solidFill>
                  <a:srgbClr val="292929"/>
                </a:solidFill>
              </a:rPr>
              <a:t> не позднее чем за две недели до начала экзаменов.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ОБРАЩАЕМ ВАШЕ ВНИМАНИЕ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2547938"/>
            <a:ext cx="8640960" cy="3761382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/>
              <a:t>	При поступлении в образовательные организации высшего образования</a:t>
            </a:r>
            <a:r>
              <a:rPr lang="ru-RU" sz="3600" dirty="0" smtClean="0"/>
              <a:t> необходимы </a:t>
            </a:r>
            <a:r>
              <a:rPr lang="ru-RU" sz="3600" b="1" dirty="0" smtClean="0"/>
              <a:t>результаты трех экзаменов</a:t>
            </a:r>
            <a:r>
              <a:rPr lang="ru-RU" sz="3600" dirty="0" smtClean="0"/>
              <a:t>. При этом </a:t>
            </a:r>
            <a:r>
              <a:rPr lang="ru-RU" sz="3600" b="1" dirty="0" smtClean="0"/>
              <a:t>русский язык сдают все выпускники обязательно</a:t>
            </a:r>
            <a:r>
              <a:rPr lang="ru-RU" sz="3600" dirty="0" smtClean="0"/>
              <a:t>, и </a:t>
            </a:r>
            <a:r>
              <a:rPr lang="ru-RU" sz="3600" b="1" dirty="0" smtClean="0"/>
              <a:t>этот результат учитывается при поступлении на любое направление. 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Тема сдачи математики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547938"/>
            <a:ext cx="8568952" cy="3761382"/>
          </a:xfrm>
        </p:spPr>
        <p:txBody>
          <a:bodyPr>
            <a:noAutofit/>
          </a:bodyPr>
          <a:lstStyle/>
          <a:p>
            <a:r>
              <a:rPr lang="ru-RU" sz="3200" dirty="0" smtClean="0"/>
              <a:t>	Этот предмет можно сдать </a:t>
            </a:r>
            <a:r>
              <a:rPr lang="ru-RU" sz="3200" b="1" dirty="0" smtClean="0"/>
              <a:t>на базовом уровне</a:t>
            </a:r>
            <a:r>
              <a:rPr lang="ru-RU" sz="3200" dirty="0" smtClean="0"/>
              <a:t> и тогда, получив </a:t>
            </a:r>
            <a:r>
              <a:rPr lang="ru-RU" sz="3200" b="1" dirty="0" smtClean="0"/>
              <a:t>отметку не ниже удовлетворительной</a:t>
            </a:r>
            <a:r>
              <a:rPr lang="ru-RU" sz="3200" dirty="0" smtClean="0"/>
              <a:t>, будет получен </a:t>
            </a:r>
            <a:r>
              <a:rPr lang="ru-RU" sz="3200" b="1" dirty="0" smtClean="0"/>
              <a:t>аттестат</a:t>
            </a:r>
            <a:r>
              <a:rPr lang="ru-RU" sz="3200" dirty="0" smtClean="0"/>
              <a:t>. При сдаче математики на </a:t>
            </a:r>
            <a:r>
              <a:rPr lang="ru-RU" sz="3200" b="1" dirty="0" smtClean="0"/>
              <a:t>профильном уровне</a:t>
            </a:r>
            <a:r>
              <a:rPr lang="ru-RU" sz="3200" dirty="0" smtClean="0"/>
              <a:t> при результате </a:t>
            </a:r>
            <a:r>
              <a:rPr lang="ru-RU" sz="3200" b="1" dirty="0" smtClean="0"/>
              <a:t>не ниже 27 баллов</a:t>
            </a:r>
            <a:r>
              <a:rPr lang="ru-RU" sz="3200" dirty="0" smtClean="0"/>
              <a:t> позволит и </a:t>
            </a:r>
            <a:r>
              <a:rPr lang="ru-RU" sz="3200" b="1" dirty="0" smtClean="0"/>
              <a:t>аттестат</a:t>
            </a:r>
            <a:r>
              <a:rPr lang="ru-RU" sz="3200" dirty="0" smtClean="0"/>
              <a:t> получить, </a:t>
            </a:r>
            <a:r>
              <a:rPr lang="ru-RU" sz="3200" b="1" dirty="0" smtClean="0"/>
              <a:t>и участвовать в конкурсе при поступлении</a:t>
            </a:r>
            <a:r>
              <a:rPr lang="ru-RU" sz="3200" dirty="0" smtClean="0"/>
              <a:t> в образовательные организации высшего образования.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12968" cy="583264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292929"/>
                </a:solidFill>
              </a:rPr>
              <a:t>математика для поступления</a:t>
            </a:r>
            <a:r>
              <a:rPr lang="ru-RU" dirty="0" smtClean="0">
                <a:solidFill>
                  <a:srgbClr val="292929"/>
                </a:solidFill>
              </a:rPr>
              <a:t> в образовательные организации высшего образования </a:t>
            </a:r>
            <a:r>
              <a:rPr lang="ru-RU" b="1" dirty="0" smtClean="0">
                <a:solidFill>
                  <a:srgbClr val="292929"/>
                </a:solidFill>
              </a:rPr>
              <a:t>нужна НЕ НА ВСЕ НАПРАВЛЕНИЯ</a:t>
            </a:r>
            <a:r>
              <a:rPr lang="ru-RU" dirty="0" smtClean="0">
                <a:solidFill>
                  <a:srgbClr val="292929"/>
                </a:solidFill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292929"/>
                </a:solidFill>
              </a:rPr>
              <a:t> можно </a:t>
            </a:r>
            <a:r>
              <a:rPr lang="ru-RU" b="1" dirty="0" smtClean="0">
                <a:solidFill>
                  <a:srgbClr val="292929"/>
                </a:solidFill>
              </a:rPr>
              <a:t>сдать только базовую математику</a:t>
            </a:r>
            <a:r>
              <a:rPr lang="ru-RU" dirty="0" smtClean="0">
                <a:solidFill>
                  <a:srgbClr val="292929"/>
                </a:solidFill>
              </a:rPr>
              <a:t>, при этом условии </a:t>
            </a:r>
            <a:r>
              <a:rPr lang="ru-RU" b="1" dirty="0" smtClean="0">
                <a:solidFill>
                  <a:srgbClr val="292929"/>
                </a:solidFill>
              </a:rPr>
              <a:t>НЕЛЬЗЯ </a:t>
            </a:r>
            <a:r>
              <a:rPr lang="ru-RU" dirty="0" smtClean="0">
                <a:solidFill>
                  <a:srgbClr val="292929"/>
                </a:solidFill>
              </a:rPr>
              <a:t>будет </a:t>
            </a:r>
            <a:r>
              <a:rPr lang="ru-RU" b="1" dirty="0" smtClean="0">
                <a:solidFill>
                  <a:srgbClr val="292929"/>
                </a:solidFill>
              </a:rPr>
              <a:t>подать документы</a:t>
            </a:r>
            <a:r>
              <a:rPr lang="ru-RU" dirty="0" smtClean="0">
                <a:solidFill>
                  <a:srgbClr val="292929"/>
                </a:solidFill>
              </a:rPr>
              <a:t> в образовательные организации высшего образования на специальности и направления, </a:t>
            </a:r>
            <a:r>
              <a:rPr lang="ru-RU" b="1" dirty="0" smtClean="0">
                <a:solidFill>
                  <a:srgbClr val="292929"/>
                </a:solidFill>
              </a:rPr>
              <a:t>где заявлена математика в качестве вступительного испытания;</a:t>
            </a:r>
            <a:endParaRPr lang="ru-RU" dirty="0" smtClean="0">
              <a:solidFill>
                <a:srgbClr val="292929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292929"/>
                </a:solidFill>
              </a:rPr>
              <a:t> можно </a:t>
            </a:r>
            <a:r>
              <a:rPr lang="ru-RU" b="1" dirty="0" smtClean="0">
                <a:solidFill>
                  <a:srgbClr val="292929"/>
                </a:solidFill>
              </a:rPr>
              <a:t>сдать только профильную </a:t>
            </a:r>
            <a:r>
              <a:rPr lang="ru-RU" dirty="0" smtClean="0">
                <a:solidFill>
                  <a:srgbClr val="292929"/>
                </a:solidFill>
              </a:rPr>
              <a:t>математику. </a:t>
            </a:r>
            <a:r>
              <a:rPr lang="ru-RU" b="1" dirty="0" smtClean="0">
                <a:solidFill>
                  <a:srgbClr val="292929"/>
                </a:solidFill>
              </a:rPr>
              <a:t>При успешном результате </a:t>
            </a:r>
            <a:r>
              <a:rPr lang="ru-RU" dirty="0" smtClean="0">
                <a:solidFill>
                  <a:srgbClr val="292929"/>
                </a:solidFill>
              </a:rPr>
              <a:t>– это и </a:t>
            </a:r>
            <a:r>
              <a:rPr lang="ru-RU" b="1" dirty="0" smtClean="0">
                <a:solidFill>
                  <a:srgbClr val="292929"/>
                </a:solidFill>
              </a:rPr>
              <a:t>получение аттестата </a:t>
            </a:r>
            <a:r>
              <a:rPr lang="ru-RU" dirty="0" smtClean="0">
                <a:solidFill>
                  <a:srgbClr val="292929"/>
                </a:solidFill>
              </a:rPr>
              <a:t>о среднем общем образовании, и </a:t>
            </a:r>
            <a:r>
              <a:rPr lang="ru-RU" b="1" dirty="0" smtClean="0">
                <a:solidFill>
                  <a:srgbClr val="292929"/>
                </a:solidFill>
              </a:rPr>
              <a:t>возможность участия в конкурсе при поступлении </a:t>
            </a:r>
            <a:r>
              <a:rPr lang="ru-RU" dirty="0" smtClean="0">
                <a:solidFill>
                  <a:srgbClr val="292929"/>
                </a:solidFill>
              </a:rPr>
              <a:t>в образовательные организации высшего образования.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292929"/>
                </a:solidFill>
              </a:rPr>
              <a:t>	В соответствии с Порядком ГИА выпускник выбирает уровень математики, т.е. </a:t>
            </a:r>
            <a:r>
              <a:rPr lang="ru-RU" b="1" dirty="0" smtClean="0">
                <a:solidFill>
                  <a:srgbClr val="292929"/>
                </a:solidFill>
              </a:rPr>
              <a:t>нет возможности выбрать одновременно базовую  и профильную</a:t>
            </a:r>
            <a:r>
              <a:rPr lang="ru-RU" dirty="0" smtClean="0">
                <a:solidFill>
                  <a:srgbClr val="292929"/>
                </a:solidFill>
              </a:rPr>
              <a:t> математику, но участники ГИА, </a:t>
            </a:r>
            <a:r>
              <a:rPr lang="ru-RU" b="1" dirty="0" smtClean="0">
                <a:solidFill>
                  <a:srgbClr val="292929"/>
                </a:solidFill>
              </a:rPr>
              <a:t>получившие неудовлетворительный результат </a:t>
            </a:r>
            <a:r>
              <a:rPr lang="ru-RU" dirty="0" smtClean="0">
                <a:solidFill>
                  <a:srgbClr val="292929"/>
                </a:solidFill>
              </a:rPr>
              <a:t>на ЕГЭ по математике, </a:t>
            </a:r>
            <a:r>
              <a:rPr lang="ru-RU" b="1" dirty="0" smtClean="0">
                <a:solidFill>
                  <a:srgbClr val="292929"/>
                </a:solidFill>
              </a:rPr>
              <a:t>вправе изменить выбранный </a:t>
            </a:r>
            <a:r>
              <a:rPr lang="ru-RU" dirty="0" smtClean="0">
                <a:solidFill>
                  <a:srgbClr val="292929"/>
                </a:solidFill>
              </a:rPr>
              <a:t>ими </a:t>
            </a:r>
            <a:r>
              <a:rPr lang="ru-RU" b="1" dirty="0" smtClean="0">
                <a:solidFill>
                  <a:srgbClr val="292929"/>
                </a:solidFill>
              </a:rPr>
              <a:t>ранее уровень </a:t>
            </a:r>
            <a:r>
              <a:rPr lang="ru-RU" dirty="0" smtClean="0">
                <a:solidFill>
                  <a:srgbClr val="292929"/>
                </a:solidFill>
              </a:rPr>
              <a:t>ЕГЭ </a:t>
            </a:r>
            <a:r>
              <a:rPr lang="ru-RU" b="1" dirty="0" smtClean="0">
                <a:solidFill>
                  <a:srgbClr val="292929"/>
                </a:solidFill>
              </a:rPr>
              <a:t>по математике для повторного участия </a:t>
            </a:r>
            <a:r>
              <a:rPr lang="ru-RU" dirty="0" smtClean="0">
                <a:solidFill>
                  <a:srgbClr val="292929"/>
                </a:solidFill>
              </a:rPr>
              <a:t>в ЕГЭ </a:t>
            </a:r>
            <a:r>
              <a:rPr lang="ru-RU" b="1" dirty="0" smtClean="0">
                <a:solidFill>
                  <a:srgbClr val="292929"/>
                </a:solidFill>
              </a:rPr>
              <a:t>в резервные сроки.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0648"/>
            <a:ext cx="7560840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Тема сдачи математики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Предметы  ЕГЭ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!</a:t>
            </a:r>
            <a:r>
              <a:rPr lang="ru-RU" dirty="0" smtClean="0">
                <a:solidFill>
                  <a:srgbClr val="292929"/>
                </a:solidFill>
              </a:rPr>
              <a:t>   </a:t>
            </a:r>
            <a:r>
              <a:rPr lang="ru-RU" b="1" dirty="0" smtClean="0">
                <a:solidFill>
                  <a:srgbClr val="292929"/>
                </a:solidFill>
              </a:rPr>
              <a:t>Русский язык и математика – обязательные предметы</a:t>
            </a:r>
            <a:r>
              <a:rPr lang="ru-RU" dirty="0" smtClean="0">
                <a:solidFill>
                  <a:srgbClr val="292929"/>
                </a:solidFill>
              </a:rPr>
              <a:t> для сдачи каждым выпускником, освоившим программы среднего общего образования.</a:t>
            </a:r>
          </a:p>
          <a:p>
            <a:pPr>
              <a:buNone/>
            </a:pPr>
            <a:r>
              <a:rPr lang="ru-RU" b="1" dirty="0" smtClean="0"/>
              <a:t>	Предметы по выбору:</a:t>
            </a:r>
          </a:p>
          <a:p>
            <a:r>
              <a:rPr lang="ru-RU" dirty="0" smtClean="0"/>
              <a:t>физика</a:t>
            </a:r>
          </a:p>
          <a:p>
            <a:r>
              <a:rPr lang="ru-RU" dirty="0" smtClean="0"/>
              <a:t>химия</a:t>
            </a:r>
          </a:p>
          <a:p>
            <a:r>
              <a:rPr lang="ru-RU" dirty="0" smtClean="0"/>
              <a:t>литература</a:t>
            </a:r>
          </a:p>
          <a:p>
            <a:r>
              <a:rPr lang="ru-RU" dirty="0" smtClean="0"/>
              <a:t>биология</a:t>
            </a:r>
          </a:p>
          <a:p>
            <a:r>
              <a:rPr lang="ru-RU" dirty="0" smtClean="0"/>
              <a:t>география</a:t>
            </a:r>
          </a:p>
          <a:p>
            <a:r>
              <a:rPr lang="ru-RU" dirty="0" smtClean="0"/>
              <a:t>история</a:t>
            </a:r>
          </a:p>
          <a:p>
            <a:r>
              <a:rPr lang="ru-RU" dirty="0" smtClean="0"/>
              <a:t>обществознание</a:t>
            </a:r>
          </a:p>
          <a:p>
            <a:r>
              <a:rPr lang="ru-RU" dirty="0" smtClean="0"/>
              <a:t> информатика и ИКТ (! в компьютерной форме)</a:t>
            </a:r>
          </a:p>
          <a:p>
            <a:r>
              <a:rPr lang="ru-RU" dirty="0" smtClean="0"/>
              <a:t>иностранные языки: английский, немецкий, французский, испанский и китайский)</a:t>
            </a:r>
            <a:endParaRPr lang="ru-RU" dirty="0" smtClean="0">
              <a:solidFill>
                <a:srgbClr val="292929"/>
              </a:solidFill>
            </a:endParaRPr>
          </a:p>
          <a:p>
            <a:pPr>
              <a:buNone/>
            </a:pPr>
            <a:endParaRPr lang="ru-RU" dirty="0">
              <a:solidFill>
                <a:srgbClr val="292929"/>
              </a:solidFill>
            </a:endParaRPr>
          </a:p>
        </p:txBody>
      </p:sp>
      <p:sp>
        <p:nvSpPr>
          <p:cNvPr id="29698" name="AutoShape 2" descr="Полезная информация | ФЕДЕРАЛЬНАЯ СЛУЖБА ПО НАДЗОРУ В СФЕРЕ ОБРАЗОВАНИЯ И  НАУ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12968" cy="54006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Можно выбрать и сдать любое количество предметов из списка предметов по выбору.</a:t>
            </a:r>
            <a:r>
              <a:rPr lang="ru-RU" dirty="0" smtClean="0"/>
              <a:t> Для этого надо спланировать сдачу экзаменов и по датам в том числе, так как в расписании предметы могут совпадать. </a:t>
            </a:r>
          </a:p>
          <a:p>
            <a:r>
              <a:rPr lang="ru-RU" b="1" dirty="0" smtClean="0"/>
              <a:t>При выборе предметов</a:t>
            </a:r>
            <a:r>
              <a:rPr lang="ru-RU" dirty="0" smtClean="0"/>
              <a:t> прежде всего надо </a:t>
            </a:r>
            <a:r>
              <a:rPr lang="ru-RU" b="1" dirty="0" smtClean="0"/>
              <a:t>ориентироваться на планируемую специальность (направление подготовки)</a:t>
            </a:r>
            <a:r>
              <a:rPr lang="ru-RU" dirty="0" smtClean="0"/>
              <a:t> образовательной организации высшего образования, в которую собирается поступать выпускник.</a:t>
            </a:r>
          </a:p>
          <a:p>
            <a:r>
              <a:rPr lang="ru-RU" b="1" dirty="0" smtClean="0"/>
              <a:t>Не позднее 1 ноября 2021 года на сайте каждой образовательной организации высшего образования размещены в открытом доступе правила приема</a:t>
            </a:r>
            <a:r>
              <a:rPr lang="ru-RU" dirty="0" smtClean="0"/>
              <a:t> в соответствии с </a:t>
            </a:r>
            <a:r>
              <a:rPr lang="ru-RU" b="1" dirty="0" smtClean="0">
                <a:solidFill>
                  <a:srgbClr val="FF0000"/>
                </a:solidFill>
              </a:rPr>
              <a:t>приказом Минобрнауки России от 21 августа 2020 года № 1076.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2656"/>
            <a:ext cx="828092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+mj-lt"/>
              </a:rPr>
              <a:t>Сколько 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выбрать</a:t>
            </a:r>
            <a:r>
              <a:rPr lang="ru-RU" sz="2800" i="1" dirty="0" smtClean="0">
                <a:solidFill>
                  <a:schemeClr val="bg1"/>
                </a:solidFill>
                <a:latin typeface="+mj-lt"/>
              </a:rPr>
              <a:t> экзаменов? 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+mj-lt"/>
              </a:rPr>
              <a:t>Какие экзамены выбрать и почему? 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311</TotalTime>
  <Words>1097</Words>
  <Application>Microsoft Office PowerPoint</Application>
  <PresentationFormat>Экран (4:3)</PresentationFormat>
  <Paragraphs>123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Справедливость</vt:lpstr>
      <vt:lpstr>«Я выбираю»  </vt:lpstr>
      <vt:lpstr>ГИА-2022</vt:lpstr>
      <vt:lpstr>Слайд 3</vt:lpstr>
      <vt:lpstr>Регистрация на участие в ЕГЭ</vt:lpstr>
      <vt:lpstr>  ОБРАЩАЕМ ВАШЕ ВНИМАНИЕ </vt:lpstr>
      <vt:lpstr>Тема сдачи математики</vt:lpstr>
      <vt:lpstr>Слайд 7</vt:lpstr>
      <vt:lpstr>Предметы  ЕГЭ</vt:lpstr>
      <vt:lpstr>Слайд 9</vt:lpstr>
      <vt:lpstr>Слайд 10</vt:lpstr>
      <vt:lpstr>Слайд 11</vt:lpstr>
      <vt:lpstr>Слайд 12</vt:lpstr>
      <vt:lpstr>Слайд 13</vt:lpstr>
      <vt:lpstr>Запрещается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выбираю»  </dc:title>
  <dc:creator>User</dc:creator>
  <cp:lastModifiedBy>user</cp:lastModifiedBy>
  <cp:revision>57</cp:revision>
  <dcterms:created xsi:type="dcterms:W3CDTF">2020-12-10T08:31:19Z</dcterms:created>
  <dcterms:modified xsi:type="dcterms:W3CDTF">2021-12-06T09:59:34Z</dcterms:modified>
</cp:coreProperties>
</file>