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74" r:id="rId8"/>
    <p:sldId id="263" r:id="rId9"/>
    <p:sldId id="266" r:id="rId10"/>
    <p:sldId id="261" r:id="rId11"/>
    <p:sldId id="268" r:id="rId12"/>
    <p:sldId id="262" r:id="rId13"/>
    <p:sldId id="267" r:id="rId14"/>
    <p:sldId id="269" r:id="rId15"/>
    <p:sldId id="271" r:id="rId16"/>
    <p:sldId id="272" r:id="rId17"/>
    <p:sldId id="270" r:id="rId1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086" autoAdjust="0"/>
  </p:normalViewPr>
  <p:slideViewPr>
    <p:cSldViewPr>
      <p:cViewPr>
        <p:scale>
          <a:sx n="69" d="100"/>
          <a:sy n="69" d="100"/>
        </p:scale>
        <p:origin x="-1332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2D64-5CE9-4176-80FB-B2276762990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4E06-B249-41F7-9E50-B288470980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500042"/>
            <a:ext cx="4429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Century Schoolbook" pitchFamily="18" charset="0"/>
              </a:rPr>
              <a:t>ЧОУ «Школа «Альфа и Омега»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март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2021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8" name="Picture 3" descr="C:\Users\1\Desktop\газета март\IMG-20210318-WA0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38103"/>
            <a:ext cx="2571768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1\Desktop\газета март\180_1203\IMG_414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3866" t="12889" r="1412"/>
          <a:stretch>
            <a:fillRect/>
          </a:stretch>
        </p:blipFill>
        <p:spPr bwMode="auto">
          <a:xfrm>
            <a:off x="285720" y="3929066"/>
            <a:ext cx="3500462" cy="241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1\Desktop\газета март\180_1203\IMG_4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H="1">
            <a:off x="5929136" y="643103"/>
            <a:ext cx="3429460" cy="2571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\Desktop\газета март\IMG-20210318-WA0027.jpg"/>
          <p:cNvPicPr>
            <a:picLocks noChangeAspect="1" noChangeArrowheads="1"/>
          </p:cNvPicPr>
          <p:nvPr/>
        </p:nvPicPr>
        <p:blipFill>
          <a:blip r:embed="rId6"/>
          <a:srcRect l="10364" b="4130"/>
          <a:stretch>
            <a:fillRect/>
          </a:stretch>
        </p:blipFill>
        <p:spPr bwMode="auto">
          <a:xfrm>
            <a:off x="5143504" y="3201041"/>
            <a:ext cx="2564361" cy="3656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28794" y="2500306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«Школьный калейдоскоп»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142853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Всемирный День водных ресурсов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2071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00430" y="642918"/>
            <a:ext cx="5000660" cy="593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Задача сохранения водных ресурсов относится к числу наиболее важных для выживания  человечества. 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	Теоретически водные ресурсы Земли неисчерпаемы, так как при рациональном использовании они непрерывно возобновляются в процессе круговорота. Однако потребление воды растет такими темпами, что человечество все чаще сталкивается с проблемой</a:t>
            </a: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обеспечения будущих потребностей в ней.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	Во многих странах и районах мира уже ощущается недостаток водных ресурсов, усиливающийся с каждым годом. Истощение</a:t>
            </a: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водных ресурсов представляет собой большую опасность; его вызывает быстро возрастающее загрязнение речных, озерных и морских вод, что происходит из-за сброса в них</a:t>
            </a: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неочищенных стоков. Глобальное изменение климата приводит к нарушениям гидрометеорологического цикла, определяющего формирование водных ресурсов. В результате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люди сталкиваются и с невиданной засухой, и с сокрушительным буйством воды.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86058"/>
            <a:ext cx="2928958" cy="165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review-image" descr="http://zdorovajasemja.ru/images/v-domashnih-uslovijah/zhivaja-i-mjortvaja-voda-v-domashnih-uslovijah_1_1.jpg"/>
          <p:cNvPicPr>
            <a:picLocks noChangeAspect="1" noChangeArrowheads="1"/>
          </p:cNvPicPr>
          <p:nvPr/>
        </p:nvPicPr>
        <p:blipFill>
          <a:blip r:embed="rId4"/>
          <a:srcRect l="5482" r="6798"/>
          <a:stretch>
            <a:fillRect/>
          </a:stretch>
        </p:blipFill>
        <p:spPr bwMode="auto">
          <a:xfrm>
            <a:off x="357158" y="857232"/>
            <a:ext cx="3000396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review-image" descr="http://ecology.md/pics/2014/12/talaya_voda.jpg"/>
          <p:cNvPicPr>
            <a:picLocks noChangeAspect="1" noChangeArrowheads="1"/>
          </p:cNvPicPr>
          <p:nvPr/>
        </p:nvPicPr>
        <p:blipFill>
          <a:blip r:embed="rId5"/>
          <a:srcRect l="11000" t="9714" b="9428"/>
          <a:stretch>
            <a:fillRect/>
          </a:stretch>
        </p:blipFill>
        <p:spPr bwMode="auto">
          <a:xfrm>
            <a:off x="500034" y="4786322"/>
            <a:ext cx="3000396" cy="166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6" name="Picture 2" descr="C:\Users\1\Desktop\газета март\IMG_4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2933421" cy="219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71802" y="517803"/>
            <a:ext cx="592935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Поэтому важную роль играет знакомство учащихся с элементами профессиональной деятельности в сфере водного хозяйства.</a:t>
            </a:r>
            <a:endParaRPr lang="ru-RU" sz="14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         15.03. в третьем  классе было проведено внеурочное занятие по теме «Дар воды. Водные профессии».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        Для эффективной работы ученики  разделились  на малые группы численностью  по 7 человек, и каждая  группа села  за отдельный стол.                                                                                                                                                        Ребята изучили драгоценный подарок, который сделала всем живым существам наша планета и сделали вывод  о том, как бережно относиться к воде. А также узнали о людях, которые помогают нам использовать и сохранять этот дар.                                                                         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	Для того чтобы обеспечить население нашей страны чистой водой, требуется каждодневный труд более миллиона человек.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         К водному хозяйству России, кроме водоемов, относится еще и большое количество построенных человеком водных сооружений.                                                                                                                                                           Для управления водой нужны самые разные специалисты.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        Игровая карта помогла разобраться, когда требуется помощь гидролога, инженера, юриста, эколога. Конечно же, профессий, связанных с водой, гораздо больше.                                                                                    	Необходимо помнить о том, что за каждой каплей воды, вытекающей из крана, стоит труд большого количества людей. Нужно относиться к этому труду с уважением и благодарностью.                                                                                                                                       Учащиеся собрали книжечку, которую оставили себе на память, с календарем водных праздников и идеями о том, как их отметить.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                Воспитатель 3 класса </a:t>
            </a:r>
            <a:r>
              <a:rPr lang="ru-RU" sz="1400" b="1" dirty="0" err="1" smtClean="0">
                <a:solidFill>
                  <a:srgbClr val="002060"/>
                </a:solidFill>
                <a:cs typeface="Times New Roman" pitchFamily="18" charset="0"/>
              </a:rPr>
              <a:t>Котенко</a:t>
            </a:r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 Елена Геннадьевна</a:t>
            </a:r>
            <a:endParaRPr lang="ru-RU" sz="14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4480" y="142852"/>
            <a:ext cx="58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Всемирный День водных ресурсов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Рисунок 6" descr="Акция &quot;Вода и здоровье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928934"/>
            <a:ext cx="2706705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review-image" descr="http://younapitki.ru/wp-content/uploads/2013/10/321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357824"/>
            <a:ext cx="1816452" cy="150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14744" y="285728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Риторический турнир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C:\Users\1\Desktop\газета март\риторический турнир\IMG_423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5720" y="928670"/>
            <a:ext cx="304833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1\Desktop\газета март\риторический турнир\IMG_423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b="21368"/>
          <a:stretch>
            <a:fillRect/>
          </a:stretch>
        </p:blipFill>
        <p:spPr bwMode="auto">
          <a:xfrm>
            <a:off x="214282" y="3786190"/>
            <a:ext cx="3149827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357554" y="857232"/>
            <a:ext cx="557216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 последний день третьей четверти, 25 марта, в 8-м классе прошел традиционный риторический турнир. В первом туре  прозвучали подготовленные выступления. Ребята размышляли на самые разные темы: «Что такое сострадание?» и «К чему приводит равнодушие?»,  «Нужна ли в школе отметка?» и «Для чего мы учимся?», «Что такое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флешмоб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?» и «Нужна ли нам реклама?». Пожалуй,  ни  один из участников не подошел к выбранной теме формально. Участники турнира предъявляли вполне зрелые рассуждения, яркие аргументы, формулировали продуманные выводы. Жюри было непросто определить лидеров, но сухие цифры выявили участников второго тура. Ими стали 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Ласковец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А.,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Алгазин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Т.,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Агабабян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К., Григорьев Е.,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Тиунова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А.,  Лыкова А., Филиппова В.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Во втором туре ребята предъявляли неподготовленные выступления и решали риторические задачи, нестандартный подход к которым часто заставлял участников и жюри улыбнуться.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Итоги турнира будут подведены после прослушивания отсутствовавших. Но уже в конце второго тура стало понятно, что на пьедестале будет тесно.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       </a:t>
            </a:r>
            <a:r>
              <a:rPr lang="ru-RU" sz="1600" b="1" dirty="0" err="1" smtClean="0">
                <a:solidFill>
                  <a:srgbClr val="002060"/>
                </a:solidFill>
                <a:cs typeface="Times New Roman" pitchFamily="18" charset="0"/>
              </a:rPr>
              <a:t>Кылосова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 Ольга Михайловна –классный руководитель  8 класса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857232"/>
            <a:ext cx="8858312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Вместе с весной к нам пришел прекрасный и замечательный праздник – Международный женский День 8 марта. 8 Марта - самый удивительный, самый нежный праздник весны! 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6 марта в 1 «б» классе отметили сразу два замечательных праздника – День Защитника Отечества и Международный женский день. Поэтому мы решили провести конкурс «Девочки и мальчики!». И, конечно, мы разделись на 2 команды: команда девочек и команда мальчиков. 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85728"/>
            <a:ext cx="850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err="1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Конкурсно</a:t>
            </a:r>
            <a:r>
              <a:rPr lang="ru-RU" sz="24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- игровая программа «Девочки и мальчики»</a:t>
            </a:r>
            <a:endParaRPr lang="ru-RU" sz="2400" b="1" i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51" name="Picture 3" descr="C:\Users\1\Desktop\газета март\IMG-20210318-WA0026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285720" y="2285992"/>
            <a:ext cx="4476782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1\Desktop\газета март\IMG-20210318-WA0024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4429124" y="3143248"/>
            <a:ext cx="4405342" cy="3304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71736" y="857232"/>
            <a:ext cx="6357982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Ребята поучаствовали в таких конкурсах, как: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-разминка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игра «Да» и «нет»;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 конкурс «Собери цветок для мамы»;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 конкурс «Скованные одной цепью»;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 конкурс –игра «ЭХО»;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-конкурс «Угадай мелодию»;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-конкурс «Пойди туда – не знаю куда, найди то – не знаю что»;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-конкурс «Театральный».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Больше всего ребятам понравился конкурс «Скованные одной цепью», где нужно было сделать цепочку из скрепок за 3 минуты. С большим азартом ребята делали цепочку, работая дружно и сплоченно в команде. 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Девчонки и мальчишки порадовали нас своим артистизмом, смекалкой, находчивостью, целеустремленностью в каждом конкурсе.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 большой любовью каждая команда  изготовила красивый цветок для родных мам.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 ходе конкурсной программы все получили хорошее настроение и много положительных эмоций. </a:t>
            </a:r>
            <a:endParaRPr lang="ru-RU" sz="1400" b="1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Агапова Мария Васильевна, воспитатель 1 «б» класса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1429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err="1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Конкурсно</a:t>
            </a:r>
            <a:r>
              <a:rPr lang="ru-RU" sz="24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- игровая программа «Девочки и мальчики»</a:t>
            </a:r>
            <a:endParaRPr lang="ru-RU" sz="2400" b="1" i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6626" name="Picture 2" descr="C:\Users\1\Desktop\газета март\IMG-20210318-WA0032.jpg"/>
          <p:cNvPicPr>
            <a:picLocks noChangeAspect="1" noChangeArrowheads="1"/>
          </p:cNvPicPr>
          <p:nvPr/>
        </p:nvPicPr>
        <p:blipFill>
          <a:blip r:embed="rId3"/>
          <a:srcRect r="24589" b="1768"/>
          <a:stretch>
            <a:fillRect/>
          </a:stretch>
        </p:blipFill>
        <p:spPr bwMode="auto">
          <a:xfrm>
            <a:off x="285720" y="3071810"/>
            <a:ext cx="1928826" cy="335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C:\Users\1\Desktop\газета март\IMG-20210318-WA0018.jpg"/>
          <p:cNvPicPr>
            <a:picLocks noChangeAspect="1" noChangeArrowheads="1"/>
          </p:cNvPicPr>
          <p:nvPr/>
        </p:nvPicPr>
        <p:blipFill>
          <a:blip r:embed="rId4"/>
          <a:srcRect l="21834" b="1018"/>
          <a:stretch>
            <a:fillRect/>
          </a:stretch>
        </p:blipFill>
        <p:spPr bwMode="auto">
          <a:xfrm>
            <a:off x="2285984" y="4707678"/>
            <a:ext cx="2264128" cy="215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C:\Users\1\Desktop\газета март\IMG-20210318-WA0017.jpg"/>
          <p:cNvPicPr>
            <a:picLocks noChangeAspect="1" noChangeArrowheads="1"/>
          </p:cNvPicPr>
          <p:nvPr/>
        </p:nvPicPr>
        <p:blipFill>
          <a:blip r:embed="rId5"/>
          <a:srcRect r="-1436" b="8786"/>
          <a:stretch>
            <a:fillRect/>
          </a:stretch>
        </p:blipFill>
        <p:spPr bwMode="auto">
          <a:xfrm>
            <a:off x="5500694" y="4857760"/>
            <a:ext cx="2648133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1" name="Picture 7" descr="C:\Users\1\Desktop\газета март\IMG-20210318-WA0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32"/>
            <a:ext cx="2786050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6" name="Picture 8" descr="C:\Users\1\Desktop\фото  волейбол\IMG-20210309-WA0012.jpg"/>
          <p:cNvPicPr>
            <a:picLocks noChangeAspect="1" noChangeArrowheads="1"/>
          </p:cNvPicPr>
          <p:nvPr/>
        </p:nvPicPr>
        <p:blipFill>
          <a:blip r:embed="rId3"/>
          <a:srcRect l="25796" t="23812" r="1278" b="781"/>
          <a:stretch>
            <a:fillRect/>
          </a:stretch>
        </p:blipFill>
        <p:spPr bwMode="auto">
          <a:xfrm>
            <a:off x="214282" y="214290"/>
            <a:ext cx="2947726" cy="2285992"/>
          </a:xfrm>
          <a:prstGeom prst="rect">
            <a:avLst/>
          </a:prstGeom>
          <a:noFill/>
        </p:spPr>
      </p:pic>
      <p:pic>
        <p:nvPicPr>
          <p:cNvPr id="7" name="Picture 6" descr="C:\Users\1\Desktop\фото  волейбол\178_0903\IMG_4126.JPG"/>
          <p:cNvPicPr>
            <a:picLocks noChangeAspect="1" noChangeArrowheads="1"/>
          </p:cNvPicPr>
          <p:nvPr/>
        </p:nvPicPr>
        <p:blipFill>
          <a:blip r:embed="rId4" cstate="print"/>
          <a:srcRect l="13393" t="19843" r="19640" b="24594"/>
          <a:stretch>
            <a:fillRect/>
          </a:stretch>
        </p:blipFill>
        <p:spPr bwMode="auto">
          <a:xfrm>
            <a:off x="5010802" y="500042"/>
            <a:ext cx="413319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1\Desktop\фото  волейбол\178_0903\IMG_4125.JPG"/>
          <p:cNvPicPr>
            <a:picLocks noChangeAspect="1" noChangeArrowheads="1"/>
          </p:cNvPicPr>
          <p:nvPr/>
        </p:nvPicPr>
        <p:blipFill>
          <a:blip r:embed="rId5" cstate="print"/>
          <a:srcRect l="8621" r="18097" b="5155"/>
          <a:stretch>
            <a:fillRect/>
          </a:stretch>
        </p:blipFill>
        <p:spPr bwMode="auto">
          <a:xfrm>
            <a:off x="2857488" y="285728"/>
            <a:ext cx="3071834" cy="298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1\Desktop\фото  волейбол\178_0903\IMG_4121.JPG"/>
          <p:cNvPicPr>
            <a:picLocks noChangeAspect="1" noChangeArrowheads="1"/>
          </p:cNvPicPr>
          <p:nvPr/>
        </p:nvPicPr>
        <p:blipFill>
          <a:blip r:embed="rId6" cstate="print"/>
          <a:srcRect r="18182" b="-10"/>
          <a:stretch>
            <a:fillRect/>
          </a:stretch>
        </p:blipFill>
        <p:spPr bwMode="auto">
          <a:xfrm>
            <a:off x="2000232" y="3000372"/>
            <a:ext cx="3974550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1\Desktop\фото  волейбол\IMG-20210309-WA0037.jpg"/>
          <p:cNvPicPr>
            <a:picLocks noChangeAspect="1" noChangeArrowheads="1"/>
          </p:cNvPicPr>
          <p:nvPr/>
        </p:nvPicPr>
        <p:blipFill>
          <a:blip r:embed="rId7"/>
          <a:srcRect t="11906" r="20442" b="22609"/>
          <a:stretch>
            <a:fillRect/>
          </a:stretch>
        </p:blipFill>
        <p:spPr bwMode="auto">
          <a:xfrm>
            <a:off x="214282" y="2643182"/>
            <a:ext cx="246785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1\Desktop\фото  волейбол\178_0903\IMG_4123.JPG"/>
          <p:cNvPicPr>
            <a:picLocks noChangeAspect="1" noChangeArrowheads="1"/>
          </p:cNvPicPr>
          <p:nvPr/>
        </p:nvPicPr>
        <p:blipFill>
          <a:blip r:embed="rId8" cstate="print"/>
          <a:srcRect l="1712" t="11417" r="12667" b="-472"/>
          <a:stretch>
            <a:fillRect/>
          </a:stretch>
        </p:blipFill>
        <p:spPr bwMode="auto">
          <a:xfrm>
            <a:off x="5143504" y="3214686"/>
            <a:ext cx="3786182" cy="295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42852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Товарищеская игра по волейболу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( сборная учителей - сборная старшеклассников)</a:t>
            </a:r>
            <a:endParaRPr lang="ru-RU" sz="2400" dirty="0">
              <a:latin typeface="+mj-lt"/>
            </a:endParaRPr>
          </a:p>
        </p:txBody>
      </p:sp>
      <p:pic>
        <p:nvPicPr>
          <p:cNvPr id="6" name="Picture 2" descr="C:\Users\1\Desktop\фото  волейбол\IMG-20210309-WA0038.jpg"/>
          <p:cNvPicPr>
            <a:picLocks noChangeAspect="1" noChangeArrowheads="1"/>
          </p:cNvPicPr>
          <p:nvPr/>
        </p:nvPicPr>
        <p:blipFill>
          <a:blip r:embed="rId3"/>
          <a:srcRect l="7877" t="15789" r="5481" b="10526"/>
          <a:stretch>
            <a:fillRect/>
          </a:stretch>
        </p:blipFill>
        <p:spPr bwMode="auto">
          <a:xfrm>
            <a:off x="1285852" y="1000108"/>
            <a:ext cx="359231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1\Desktop\фото  волейбол\IMG-20210309-WA0035.jpg"/>
          <p:cNvPicPr>
            <a:picLocks noChangeAspect="1" noChangeArrowheads="1"/>
          </p:cNvPicPr>
          <p:nvPr/>
        </p:nvPicPr>
        <p:blipFill>
          <a:blip r:embed="rId4" cstate="print"/>
          <a:srcRect l="7692" t="6853"/>
          <a:stretch>
            <a:fillRect/>
          </a:stretch>
        </p:blipFill>
        <p:spPr bwMode="auto">
          <a:xfrm>
            <a:off x="214282" y="3000372"/>
            <a:ext cx="2571768" cy="194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Users\1\Desktop\фото  волейбол\IMG-20210309-WA0033.jpg"/>
          <p:cNvPicPr>
            <a:picLocks noChangeAspect="1" noChangeArrowheads="1"/>
          </p:cNvPicPr>
          <p:nvPr/>
        </p:nvPicPr>
        <p:blipFill>
          <a:blip r:embed="rId5" cstate="print"/>
          <a:srcRect l="6434" t="3703" r="5959"/>
          <a:stretch>
            <a:fillRect/>
          </a:stretch>
        </p:blipFill>
        <p:spPr bwMode="auto">
          <a:xfrm>
            <a:off x="1857356" y="4389832"/>
            <a:ext cx="2786082" cy="229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929190" y="1357298"/>
            <a:ext cx="40005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	Каждая товарищеская традиционная  встреча по волейболу между учителями и учениками нашей школы проходит интересно и по-спортивному весело. Спортивный азарт, с которым играют команды, передаётся всем присутствующим в зале, болеющим за своих одноклассников или коллег.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	Вот и во вторник, 9 марта, в спортивном зале было жарко. Сначала все игроки усиленно разминались, а затем, пожав друг другу руки, начали игру.  В первой игре вели учителя, во второй игре победили учащиеся, и в третьей решающей игре выиграла команда учителей. Со счетом 2:1 команда учителей победила команду учащихся школы. От всей души поздравляем победителей ! Всем большое спасибо за участие!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00364" y="214290"/>
            <a:ext cx="592935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День добрых  дел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Великий педагог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  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В. А. Сухомлинский</a:t>
            </a:r>
            <a:r>
              <a:rPr kumimoji="0" lang="ru-RU" sz="1400" b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 сказал: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«Если ребенка учат добру, в результате будет добро, 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если злу – будет зло, ибо ребенок не рождается готовым человеком, человеком его надо сделать».</a:t>
            </a:r>
            <a:endParaRPr lang="ru-RU" sz="1400" b="1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В нашем классе была проведена беседа на тему «Обязанности в семье». В процессе беседы, мы выяснили, что многие ребята помогают своим родителям, делают добрые дела: поливают цветы, протирают пыль, пылесосят и протирают пол, ухаживают за младшими братиками и сестрёнками, помогают печь блины и печенье, ухаживают за домашними питомцами, наводят порядок в своей комнате. Казалось бы, мелочи, но как приятно родителям смотреть на своего ребёнка, который делает добрые дела, помогает взрослым!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Через добрые поступки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дети получают основы позитивного и доброго отношения к другим.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Calibri" pitchFamily="34" charset="0"/>
              </a:rPr>
              <a:t>Добрый человек – это человек, который совершает добрые поступки, делает что-то для других.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                                  </a:t>
            </a:r>
            <a:r>
              <a:rPr lang="ru-RU" sz="1400" b="1" i="1" dirty="0" err="1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Гортаева</a:t>
            </a:r>
            <a:r>
              <a:rPr lang="ru-RU" sz="1400" b="1" i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 Олеся Евгеньевна -  воспитатель 2 класса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3" descr="C:\Users\1\Desktop\газета март\20210323_1508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6977" t="9350" r="24568" b="121"/>
          <a:stretch>
            <a:fillRect/>
          </a:stretch>
        </p:blipFill>
        <p:spPr bwMode="auto">
          <a:xfrm rot="10800000">
            <a:off x="357158" y="4786322"/>
            <a:ext cx="2889270" cy="185738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00892" y="4357694"/>
            <a:ext cx="171451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Users\1\Desktop\газета март\20210323_151208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9134" t="6074" r="24362" b="4084"/>
          <a:stretch>
            <a:fillRect/>
          </a:stretch>
        </p:blipFill>
        <p:spPr bwMode="auto">
          <a:xfrm flipH="1" flipV="1">
            <a:off x="3571868" y="4643446"/>
            <a:ext cx="293714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:\Users\1\Desktop\газета март\20210323_151905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10802" t="4090" r="23603" b="2644"/>
          <a:stretch>
            <a:fillRect/>
          </a:stretch>
        </p:blipFill>
        <p:spPr bwMode="auto">
          <a:xfrm flipH="1" flipV="1">
            <a:off x="189994" y="214290"/>
            <a:ext cx="2687285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285992"/>
            <a:ext cx="1785950" cy="238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28926" y="0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           Прощание с Азбукой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003" t="16850" r="4667" b="4336"/>
          <a:stretch>
            <a:fillRect/>
          </a:stretch>
        </p:blipFill>
        <p:spPr bwMode="auto">
          <a:xfrm>
            <a:off x="428596" y="214290"/>
            <a:ext cx="3286148" cy="208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786182" y="928670"/>
            <a:ext cx="51435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	Вот и закончился период обучения грамоте.  Изучив все буквы,  ученики первых классов отправились в трудное путешествие навстречу интересным приключениям на страницах новых учебных книг  «Литературное чтение» и «Русский язык».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	Во время игровой программы «Прощание с Азбукой» первоклассники преодолели трудный путь к новым знаниям. Им пришлось «потушить вулкан», ответив на хитроумные вопросы. В башне «Отгадай-ка» их ждали мудреные загадки. На станции «Собирай-ка» ребята собрали рассыпавшиеся слова, а на мосту «</a:t>
            </a:r>
            <a:r>
              <a:rPr lang="ru-RU" sz="1600" b="1" dirty="0" err="1" smtClean="0">
                <a:solidFill>
                  <a:srgbClr val="002060"/>
                </a:solidFill>
              </a:rPr>
              <a:t>Буквоешки</a:t>
            </a:r>
            <a:r>
              <a:rPr lang="ru-RU" sz="1600" b="1" dirty="0" smtClean="0">
                <a:solidFill>
                  <a:srgbClr val="002060"/>
                </a:solidFill>
              </a:rPr>
              <a:t>»  «вылечили слова», которые «обглодал» грозный хозяин этого места.  Последним испытанием на пути для первоклассников  стал «Замок ребусов». Все участники игры отлично справились с заданиями и получили свидетельства об окончании курса «Обучения Грамоте». Поздравляем ребят и желаем дальнейших успехов по дороге Знаний!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классный руководитель 1б класса Абрамова О.Ю.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1\Desktop\IMG-20210322-WA0021.jpg"/>
          <p:cNvPicPr>
            <a:picLocks noChangeAspect="1" noChangeArrowheads="1"/>
          </p:cNvPicPr>
          <p:nvPr/>
        </p:nvPicPr>
        <p:blipFill>
          <a:blip r:embed="rId4"/>
          <a:srcRect t="9302"/>
          <a:stretch>
            <a:fillRect/>
          </a:stretch>
        </p:blipFill>
        <p:spPr bwMode="auto">
          <a:xfrm>
            <a:off x="714348" y="4572008"/>
            <a:ext cx="3071834" cy="208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t="8476"/>
          <a:stretch>
            <a:fillRect/>
          </a:stretch>
        </p:blipFill>
        <p:spPr bwMode="auto">
          <a:xfrm>
            <a:off x="285720" y="2357430"/>
            <a:ext cx="3071834" cy="210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028" name="Picture 4" descr="C:\Users\1\Pictures\Screenshots\Снимок экрана (5).png"/>
          <p:cNvPicPr>
            <a:picLocks noChangeAspect="1" noChangeArrowheads="1"/>
          </p:cNvPicPr>
          <p:nvPr/>
        </p:nvPicPr>
        <p:blipFill>
          <a:blip r:embed="rId3"/>
          <a:srcRect l="17057" t="3125" r="14861" b="-1758"/>
          <a:stretch>
            <a:fillRect/>
          </a:stretch>
        </p:blipFill>
        <p:spPr bwMode="auto">
          <a:xfrm>
            <a:off x="500034" y="500042"/>
            <a:ext cx="3357585" cy="2734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1\Desktop\газета март\Снимок экрана (3).png"/>
          <p:cNvPicPr>
            <a:picLocks noChangeAspect="1" noChangeArrowheads="1"/>
          </p:cNvPicPr>
          <p:nvPr/>
        </p:nvPicPr>
        <p:blipFill>
          <a:blip r:embed="rId4"/>
          <a:srcRect l="7767" t="11052" r="9904"/>
          <a:stretch>
            <a:fillRect/>
          </a:stretch>
        </p:blipFill>
        <p:spPr bwMode="auto">
          <a:xfrm>
            <a:off x="4786314" y="500042"/>
            <a:ext cx="3903821" cy="23712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0"/>
            <a:ext cx="7072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Праздничный концерт «НЕ субботний вечер»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2" descr="C:\Users\1\Desktop\газета март\IMG-20210319-WA0001.jpg"/>
          <p:cNvPicPr>
            <a:picLocks noChangeAspect="1" noChangeArrowheads="1"/>
          </p:cNvPicPr>
          <p:nvPr/>
        </p:nvPicPr>
        <p:blipFill>
          <a:blip r:embed="rId5"/>
          <a:srcRect l="2809" t="17837"/>
          <a:stretch>
            <a:fillRect/>
          </a:stretch>
        </p:blipFill>
        <p:spPr bwMode="auto">
          <a:xfrm>
            <a:off x="214282" y="3714752"/>
            <a:ext cx="2471726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1\Desktop\газета март\Снимок экрана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000372"/>
            <a:ext cx="3693009" cy="207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1\Pictures\Screenshots\Снимок экрана (6).png"/>
          <p:cNvPicPr>
            <a:picLocks noChangeAspect="1" noChangeArrowheads="1"/>
          </p:cNvPicPr>
          <p:nvPr/>
        </p:nvPicPr>
        <p:blipFill>
          <a:blip r:embed="rId7"/>
          <a:srcRect l="18074" t="2538" r="23410"/>
          <a:stretch>
            <a:fillRect/>
          </a:stretch>
        </p:blipFill>
        <p:spPr bwMode="auto">
          <a:xfrm>
            <a:off x="5711059" y="3643314"/>
            <a:ext cx="3432942" cy="32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50" name="Picture 2" descr="C:\Users\1\Pictures\Screenshots\Снимок экрана (8).pn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t="11453" r="7704"/>
          <a:stretch>
            <a:fillRect/>
          </a:stretch>
        </p:blipFill>
        <p:spPr bwMode="auto">
          <a:xfrm>
            <a:off x="214282" y="2643182"/>
            <a:ext cx="2827828" cy="1525298"/>
          </a:xfrm>
          <a:prstGeom prst="rect">
            <a:avLst/>
          </a:prstGeom>
          <a:noFill/>
        </p:spPr>
      </p:pic>
      <p:pic>
        <p:nvPicPr>
          <p:cNvPr id="2051" name="Picture 3" descr="C:\Users\1\Pictures\Screenshots\Снимок экрана (10).png"/>
          <p:cNvPicPr>
            <a:picLocks noChangeAspect="1" noChangeArrowheads="1"/>
          </p:cNvPicPr>
          <p:nvPr/>
        </p:nvPicPr>
        <p:blipFill>
          <a:blip r:embed="rId4">
            <a:lum bright="10000" contrast="30000"/>
          </a:blip>
          <a:srcRect l="36891" t="6350" r="21829" b="10306"/>
          <a:stretch>
            <a:fillRect/>
          </a:stretch>
        </p:blipFill>
        <p:spPr bwMode="auto">
          <a:xfrm>
            <a:off x="571472" y="4500570"/>
            <a:ext cx="1888019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1\Pictures\Screenshots\Снимок экрана (16).pn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32430" t="3125" r="14861" b="31445"/>
          <a:stretch>
            <a:fillRect/>
          </a:stretch>
        </p:blipFill>
        <p:spPr bwMode="auto">
          <a:xfrm>
            <a:off x="214282" y="357166"/>
            <a:ext cx="2662398" cy="185813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143504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000364" y="0"/>
            <a:ext cx="6143636" cy="698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   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Накануне Международного женского дня в нашей школе прошёл  праздничный концерт «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НЕсубботний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вечер», посвящённый прекрасной половине человечества. В этом году концерт прошел он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лайн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. 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Самые талантливые и активные ученики начальных и средних классов подготовили разнообразные номера в подарок своим учителям, одноклассницам, мамам и бабушкам. Трогательно и мило звучали стихотворения в исполнении учащихся начальной школы. А вокальная группа 4 класса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поразила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стройностью и слаженностью голосов, исполнив песню «Наши мамы самые красивые».   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Были подготовлены интересные, задорные танцевальные миниатюры в исполнении ребят 1а и 1б классов. Профессионально, эмоционально, красиво и  с юмором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сняты фильмы учащихся 8 класса. Было видно, что ребята сами получили от этого удовольствие. </a:t>
            </a:r>
            <a:b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Ребята 2 класса исполнили задорные частушки на школьную тему, показали свои таланты и порадовали милых учителей. Кроме того, прозвучали стихи в исполнении старшеклассников, посвященны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нашим дорогим учителям. В исполнении учащихся 6 класса прозвучала песня для всех девочек нашей школы.  И замечательным завершением фильма стала музыкальная джазовая миниатюра на фортепиано  в  исполнении учащегося 9 класса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Аглушевича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Игоря.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Вели программу Попов Валерий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Евгеньевич и Моисеева Ольга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Юрьевна , а также обаятельные, красивые и такие сердечные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учащиеся нашей школы Пучков Глеб ,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Аглушевич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Игорь,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Верхоланцева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Анна и Мельниченко Варвара, они создали тёплую, душевную обстановку для всех зрителей фильма.</a:t>
            </a:r>
            <a:b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     Концерт прошёл «на одном дыхании». Один творческий номер сменялся другим. Окружённые вниманием и нежными поздравлениями все  женщины в этот день становились ещё прекраснее! Мы благодарим  всех участников и педагогов, которые помогли подготовить этот незабываемый удивительный праздник.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                                    Педагог –организатор Моисеева О.Ю.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142852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Спортивно –игровая программа «Масленица»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C:\Users\1\Desktop\газета март\IMG-20210318-WA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0"/>
            <a:ext cx="3238524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1\Desktop\газета март\180_1203\IMG_4144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214282" y="785794"/>
            <a:ext cx="2857520" cy="2142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1\Desktop\газета март\180_1203\IMG_4201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295" r="14881" b="4750"/>
          <a:stretch>
            <a:fillRect/>
          </a:stretch>
        </p:blipFill>
        <p:spPr bwMode="auto">
          <a:xfrm rot="5400000" flipH="1" flipV="1">
            <a:off x="6371333" y="915287"/>
            <a:ext cx="2545002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C:\Users\1\Desktop\газета март\180_1203\IMG_41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V="1">
            <a:off x="6119665" y="3953037"/>
            <a:ext cx="3048360" cy="2286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C:\Users\1\Desktop\газета март\180_1203\IMG_4146.JPG"/>
          <p:cNvPicPr>
            <a:picLocks noChangeAspect="1" noChangeArrowheads="1"/>
          </p:cNvPicPr>
          <p:nvPr/>
        </p:nvPicPr>
        <p:blipFill>
          <a:blip r:embed="rId7" cstate="print"/>
          <a:srcRect l="6977" r="11628"/>
          <a:stretch>
            <a:fillRect/>
          </a:stretch>
        </p:blipFill>
        <p:spPr bwMode="auto">
          <a:xfrm>
            <a:off x="3428992" y="857232"/>
            <a:ext cx="2928958" cy="269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C:\Users\1\Desktop\газета март\180_1203\IMG_4134.JPG"/>
          <p:cNvPicPr>
            <a:picLocks noChangeAspect="1" noChangeArrowheads="1"/>
          </p:cNvPicPr>
          <p:nvPr/>
        </p:nvPicPr>
        <p:blipFill>
          <a:blip r:embed="rId8" cstate="print"/>
          <a:srcRect l="4438" t="5918" r="6797" b="2349"/>
          <a:stretch>
            <a:fillRect/>
          </a:stretch>
        </p:blipFill>
        <p:spPr bwMode="auto">
          <a:xfrm>
            <a:off x="3000364" y="4071942"/>
            <a:ext cx="3318379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714356"/>
            <a:ext cx="8643998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	Масленица — древний славянский праздник, веселые проводы зимы, призыв к весне, а блины — непременный атрибут, символ солнца, которого так не хватает зимой.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 Всем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хотелось проводить Зимушку да встретить дружно Весну - красну. Готовились   к празднику  все: разучивали песни,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кричалки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, подбирали пословицы, поговорки, готовили наряды, пекли блины. По традиции гуляния прошли на свежем воздухе. На пришкольной площадке звучали песни, шутки, частушки.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	Нарядные  школьники не только водили хороводы, состязались в силе и ловкости, но и познакомились с историей возникновения праздника, узнали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о жизни русских людей, о вековых традициях и обрядах празднования Масленицы. Вспомнили, что означает каждый день недели, о том, что блины имеют ритуальное значение: круглые, румяные, горячие, они являют собой символ солнца, которое все ярче разгорается, удлиняя дни.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И наверное, самым важным делом праздника стало сожжение чучела Масленицы, под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песню-закличку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«Гори, гори ясно…».  Проводили Зиму,  сожгли все неприятности и обиды и освободили место Весне, символу всего нового, молодого, лучшего.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	А какой же праздник без угощения!  Как и положено, по окончании праздника было чаепитие с  блинами .  В этот день все казалось необычно вкусным и сладким.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 Праздник удался на славу!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Большое спасибо всем за подготовку и проведения праздника!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                                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                                                                                                              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 Пресс-центр ШСУ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0"/>
            <a:ext cx="75724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Спортивно –игровая программа «Масленица»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1\Desktop\газета март\180_1203\IMG_4152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8815" t="17718" r="-1374"/>
          <a:stretch>
            <a:fillRect/>
          </a:stretch>
        </p:blipFill>
        <p:spPr bwMode="auto">
          <a:xfrm>
            <a:off x="3786182" y="5048259"/>
            <a:ext cx="2714644" cy="1809741"/>
          </a:xfrm>
          <a:prstGeom prst="rect">
            <a:avLst/>
          </a:prstGeom>
          <a:noFill/>
        </p:spPr>
      </p:pic>
      <p:pic>
        <p:nvPicPr>
          <p:cNvPr id="8196" name="Picture 4" descr="C:\Users\1\Desktop\газета март\180_1203\IMG_4209.JPG"/>
          <p:cNvPicPr>
            <a:picLocks noChangeAspect="1" noChangeArrowheads="1"/>
          </p:cNvPicPr>
          <p:nvPr/>
        </p:nvPicPr>
        <p:blipFill>
          <a:blip r:embed="rId4" cstate="print"/>
          <a:srcRect l="12197" t="9870" b="8770"/>
          <a:stretch>
            <a:fillRect/>
          </a:stretch>
        </p:blipFill>
        <p:spPr bwMode="auto">
          <a:xfrm rot="16200000" flipV="1">
            <a:off x="1442006" y="5344386"/>
            <a:ext cx="1786088" cy="1241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028" name="Picture 4" descr="C:\Users\1\Desktop\газета март\181_2203\IMG_421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9435" r="24521"/>
          <a:stretch>
            <a:fillRect/>
          </a:stretch>
        </p:blipFill>
        <p:spPr bwMode="auto">
          <a:xfrm>
            <a:off x="5429256" y="3571876"/>
            <a:ext cx="2714644" cy="308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1\Desktop\газета март\181_2203\IMG_422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00034" y="3643314"/>
            <a:ext cx="3905703" cy="292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3108" y="0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Неделя музыки для детей и юношества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357166"/>
            <a:ext cx="87154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/>
              <a:t> 	</a:t>
            </a:r>
            <a:r>
              <a:rPr lang="ru-RU" sz="1600" b="1" dirty="0" smtClean="0">
                <a:solidFill>
                  <a:srgbClr val="002060"/>
                </a:solidFill>
              </a:rPr>
              <a:t>Стало доброй традицией ежегодно в конце марта в организациях образования и культуры проводить Неделю музыки для детей и юношества, призванную пробуждать интерес школьников к музыкальному искусству, расширять их кругозор и приобщать к исследовательской работе.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Понятие “предметная неделя” прочно вошло в школьную жизнь: периодически в рамках недели организуются мероприятия, посвященные одной учебной дисциплине.  С 22 по 25 марта Неделя музыки для детей и юношества прошла в школе «Альфа и Омега».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      	   Первые два дня были посвящены АВТОРСКОЙ ПЕСНЕ. В настенной газете можно было почитать о первых исполнителях, которые считаются основателями </a:t>
            </a:r>
            <a:r>
              <a:rPr lang="ru-RU" sz="1600" b="1" dirty="0" err="1" smtClean="0">
                <a:solidFill>
                  <a:srgbClr val="002060"/>
                </a:solidFill>
              </a:rPr>
              <a:t>бардовской</a:t>
            </a:r>
            <a:r>
              <a:rPr lang="ru-RU" sz="1600" b="1" dirty="0" smtClean="0">
                <a:solidFill>
                  <a:srgbClr val="002060"/>
                </a:solidFill>
              </a:rPr>
              <a:t> песни:  Булат Окуджава, Юрий Визбор, Владимир Высоцкий, Александр Галич, Олег Митяев.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       	 В первый день недели у нас появилась возможность самим исполнить знакомые всем песни под гитару.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" name="Picture 2" descr="C:\Users\1\Desktop\газета март\IMG-20210322-WA0004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00033" y="3929066"/>
            <a:ext cx="3619525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1\Desktop\газета март\IMG-20210322-WA0002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r="583" b="9513"/>
          <a:stretch>
            <a:fillRect/>
          </a:stretch>
        </p:blipFill>
        <p:spPr bwMode="auto">
          <a:xfrm>
            <a:off x="4714876" y="3929066"/>
            <a:ext cx="3910258" cy="26692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3108" y="0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Неделя музыки для детей и юношества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571480"/>
            <a:ext cx="878687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2060"/>
                </a:solidFill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</a:rPr>
              <a:t>Ребята младших классов с удовольствием спели «Ты, да я, да мы с тобой», «</a:t>
            </a:r>
            <a:r>
              <a:rPr lang="ru-RU" sz="1600" b="1" dirty="0" err="1" smtClean="0">
                <a:solidFill>
                  <a:srgbClr val="002060"/>
                </a:solidFill>
              </a:rPr>
              <a:t>Ты-человек</a:t>
            </a:r>
            <a:r>
              <a:rPr lang="ru-RU" sz="1600" b="1" dirty="0" smtClean="0">
                <a:solidFill>
                  <a:srgbClr val="002060"/>
                </a:solidFill>
              </a:rPr>
              <a:t>», «Русский солдат» и многие другие песни. Глеб </a:t>
            </a:r>
            <a:r>
              <a:rPr lang="ru-RU" sz="1600" b="1" dirty="0" err="1" smtClean="0">
                <a:solidFill>
                  <a:srgbClr val="002060"/>
                </a:solidFill>
              </a:rPr>
              <a:t>Коломбет</a:t>
            </a:r>
            <a:r>
              <a:rPr lang="ru-RU" sz="1600" b="1" dirty="0" smtClean="0">
                <a:solidFill>
                  <a:srgbClr val="002060"/>
                </a:solidFill>
              </a:rPr>
              <a:t> и Игорь </a:t>
            </a:r>
            <a:r>
              <a:rPr lang="ru-RU" sz="1600" b="1" dirty="0" err="1" smtClean="0">
                <a:solidFill>
                  <a:srgbClr val="002060"/>
                </a:solidFill>
              </a:rPr>
              <a:t>Аглушевич</a:t>
            </a:r>
            <a:r>
              <a:rPr lang="ru-RU" sz="1600" b="1" dirty="0" smtClean="0">
                <a:solidFill>
                  <a:srgbClr val="002060"/>
                </a:solidFill>
              </a:rPr>
              <a:t> поддержали ребят качественным аккомпанементом. Роман Павлов и </a:t>
            </a:r>
            <a:r>
              <a:rPr lang="ru-RU" sz="1600" b="1" dirty="0" err="1" smtClean="0">
                <a:solidFill>
                  <a:srgbClr val="002060"/>
                </a:solidFill>
              </a:rPr>
              <a:t>Елисей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Тишков</a:t>
            </a:r>
            <a:r>
              <a:rPr lang="ru-RU" sz="1600" b="1" dirty="0" smtClean="0">
                <a:solidFill>
                  <a:srgbClr val="002060"/>
                </a:solidFill>
              </a:rPr>
              <a:t> тоже продемонстрировали своё умение играть на гитаре.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        Старшеклассники под аккомпанемент Игоря </a:t>
            </a:r>
            <a:r>
              <a:rPr lang="ru-RU" sz="1600" b="1" dirty="0" err="1" smtClean="0">
                <a:solidFill>
                  <a:srgbClr val="002060"/>
                </a:solidFill>
              </a:rPr>
              <a:t>Аглушевича</a:t>
            </a:r>
            <a:r>
              <a:rPr lang="ru-RU" sz="1600" b="1" dirty="0" smtClean="0">
                <a:solidFill>
                  <a:srgbClr val="002060"/>
                </a:solidFill>
              </a:rPr>
              <a:t> и Натальи Алексеевны спели «Кукушку», «Муравейник» и другие песни Виктора </a:t>
            </a:r>
            <a:r>
              <a:rPr lang="ru-RU" sz="1600" b="1" dirty="0" err="1" smtClean="0">
                <a:solidFill>
                  <a:srgbClr val="002060"/>
                </a:solidFill>
              </a:rPr>
              <a:t>Цоя</a:t>
            </a:r>
            <a:r>
              <a:rPr lang="ru-RU" sz="1600" b="1" dirty="0" smtClean="0">
                <a:solidFill>
                  <a:srgbClr val="002060"/>
                </a:solidFill>
              </a:rPr>
              <a:t>. Девчонки 6 и 7 классов стали запевалами, а остальные поддерживали их, как могли: слушали, подпевали, комментировали…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       Во второй день Недели музыки </a:t>
            </a:r>
            <a:r>
              <a:rPr lang="ru-RU" sz="1600" b="1" dirty="0" err="1" smtClean="0">
                <a:solidFill>
                  <a:srgbClr val="002060"/>
                </a:solidFill>
              </a:rPr>
              <a:t>бардовская</a:t>
            </a:r>
            <a:r>
              <a:rPr lang="ru-RU" sz="1600" b="1" dirty="0" smtClean="0">
                <a:solidFill>
                  <a:srgbClr val="002060"/>
                </a:solidFill>
              </a:rPr>
              <a:t> песня звучала в оригинальном исполнении: Юрия Визбора, Олега Митяева, </a:t>
            </a:r>
            <a:r>
              <a:rPr lang="ru-RU" sz="1600" b="1" dirty="0" err="1" smtClean="0">
                <a:solidFill>
                  <a:srgbClr val="002060"/>
                </a:solidFill>
              </a:rPr>
              <a:t>ИВАСей</a:t>
            </a:r>
            <a:r>
              <a:rPr lang="ru-RU" sz="1600" b="1" dirty="0" smtClean="0">
                <a:solidFill>
                  <a:srgbClr val="002060"/>
                </a:solidFill>
              </a:rPr>
              <a:t>, Владимира Высоцкого, Александра </a:t>
            </a:r>
            <a:r>
              <a:rPr lang="ru-RU" sz="1600" b="1" dirty="0" err="1" smtClean="0">
                <a:solidFill>
                  <a:srgbClr val="002060"/>
                </a:solidFill>
              </a:rPr>
              <a:t>Розенбаума</a:t>
            </a:r>
            <a:r>
              <a:rPr lang="ru-RU" sz="1600" b="1" dirty="0" smtClean="0">
                <a:solidFill>
                  <a:srgbClr val="002060"/>
                </a:solidFill>
              </a:rPr>
              <a:t> и других известных бардов. Ребята слушали, а многие и подпевали знакомые песни. Возможно, такие музыкальные переменки есть смысл делать почаще.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                                         </a:t>
            </a:r>
          </a:p>
          <a:p>
            <a:pPr algn="r"/>
            <a:r>
              <a:rPr lang="ru-RU" sz="1600" b="1" dirty="0" err="1" smtClean="0">
                <a:solidFill>
                  <a:srgbClr val="002060"/>
                </a:solidFill>
              </a:rPr>
              <a:t>Рейт</a:t>
            </a:r>
            <a:r>
              <a:rPr lang="ru-RU" sz="1600" b="1" dirty="0" smtClean="0">
                <a:solidFill>
                  <a:srgbClr val="002060"/>
                </a:solidFill>
              </a:rPr>
              <a:t> Наталья Алексеевна - педагог дополнительного образования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 </a:t>
            </a: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fon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85918" y="0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Неделя музыки для детей и юношества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C:\Users\1\Desktop\газета март\IMG-20210326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3571876"/>
            <a:ext cx="3695099" cy="277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86248" y="3071810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14282" y="500042"/>
            <a:ext cx="8643998" cy="29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 рамках Недели музыки для учащихся 1-2 классов была организована игра «Угадай мелодию», где ребята встретились с самыми любимыми детскими песнями из мультфильмов. Многим памятны такие песни, как «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АБВГДейка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», «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Голубой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вагон», «Песня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Чебурашки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», «Песня Шапокляк» (на слова Эдуарда Успенского), «Антошка», «Первоклашка», «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Чунга-Чанга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» (на стихи Юрия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Энтина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), «Вместе весело шагать», «Крейсер «Аврора» (на стихи Михаила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Матусовского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), «Дважды два-четыре», «Улыбка», «Чему учат в школе» (автор стихов Михаил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Пляцковский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).</a:t>
            </a:r>
            <a:endParaRPr kumimoji="0" lang="ru-RU" sz="12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      Для учеников 3-4 классов была проведена тематическая беседа «История одной песни», в которой были представлены «Крылатые качели» — песня композитора Евгения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Крылатова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 на слова поэта Юрия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Энтина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 из советского телефильма 1979 года «Приключения Электроника» и композиция «Лев и брадобрей» из кинофильма «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Мэ́ри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По́ппинс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, до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свида́ния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!» (авторы Максим Дунаевский – Наум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Олев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). Ребята познакомились с интересными фактами написания песен и сами с удовольствием побывали в роли исполнителей.</a:t>
            </a:r>
            <a:endParaRPr kumimoji="0" lang="ru-RU" sz="12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       </a:t>
            </a:r>
            <a:endParaRPr kumimoji="0" lang="ru-RU" sz="18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3000372"/>
            <a:ext cx="49292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	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Учащиеся 6-8 классов на уроках музыки представили сообщения о жизни </a:t>
            </a:r>
            <a:r>
              <a:rPr lang="ru-RU" sz="1400" b="1" dirty="0" smtClean="0">
                <a:solidFill>
                  <a:srgbClr val="002060"/>
                </a:solidFill>
              </a:rPr>
              <a:t>выдающихся композиторов-песенников 20 века: Владимира </a:t>
            </a:r>
            <a:r>
              <a:rPr lang="ru-RU" sz="1400" b="1" dirty="0" err="1" smtClean="0">
                <a:solidFill>
                  <a:srgbClr val="002060"/>
                </a:solidFill>
              </a:rPr>
              <a:t>Шаинского</a:t>
            </a:r>
            <a:r>
              <a:rPr lang="ru-RU" sz="1400" b="1" dirty="0" smtClean="0">
                <a:solidFill>
                  <a:srgbClr val="002060"/>
                </a:solidFill>
              </a:rPr>
              <a:t>, Григория Гладкова, Максима Дунаевского, Марка Минкова, Александры </a:t>
            </a:r>
            <a:r>
              <a:rPr lang="ru-RU" sz="1400" b="1" dirty="0" err="1" smtClean="0">
                <a:solidFill>
                  <a:srgbClr val="002060"/>
                </a:solidFill>
              </a:rPr>
              <a:t>Пахмутовой</a:t>
            </a:r>
            <a:r>
              <a:rPr lang="ru-RU" sz="1400" b="1" dirty="0" smtClean="0">
                <a:solidFill>
                  <a:srgbClr val="002060"/>
                </a:solidFill>
              </a:rPr>
              <a:t>, Евгения </a:t>
            </a:r>
            <a:r>
              <a:rPr lang="ru-RU" sz="1400" b="1" dirty="0" err="1" smtClean="0">
                <a:solidFill>
                  <a:srgbClr val="002060"/>
                </a:solidFill>
              </a:rPr>
              <a:t>Крылатова</a:t>
            </a:r>
            <a:r>
              <a:rPr lang="ru-RU" sz="1400" b="1" dirty="0" smtClean="0">
                <a:solidFill>
                  <a:srgbClr val="002060"/>
                </a:solidFill>
              </a:rPr>
              <a:t>, </a:t>
            </a: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лучшие из которых вошли в школьную газету.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     Не осталась без внимания и классическая музыка, звучащая в эти дни на переменах. Таким образом, Неделя музыки призвана выполнять  еще и воспитательную функцию: она развивает чувство прекрасного, а истории жизни выдающихся композиторов, например, Моцарта, Бетховена, Баха, могут стать для учащихся примером преодоления возникающих в жизни  трудностей и, как следствие, достижения успеха.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cs typeface="Arial" pitchFamily="34" charset="0"/>
              </a:rPr>
              <a:t>                          Панова Татьяна Васильевна- учитель музыки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456</Words>
  <Application>Microsoft Office PowerPoint</Application>
  <PresentationFormat>Экран (4:3)</PresentationFormat>
  <Paragraphs>96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117</cp:revision>
  <dcterms:created xsi:type="dcterms:W3CDTF">2021-03-16T07:57:40Z</dcterms:created>
  <dcterms:modified xsi:type="dcterms:W3CDTF">2021-04-06T10:16:02Z</dcterms:modified>
</cp:coreProperties>
</file>