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5" r:id="rId2"/>
    <p:sldId id="259" r:id="rId3"/>
    <p:sldId id="266" r:id="rId4"/>
    <p:sldId id="268" r:id="rId5"/>
    <p:sldId id="296" r:id="rId6"/>
    <p:sldId id="270" r:id="rId7"/>
    <p:sldId id="274" r:id="rId8"/>
    <p:sldId id="271" r:id="rId9"/>
    <p:sldId id="273" r:id="rId10"/>
    <p:sldId id="295" r:id="rId11"/>
    <p:sldId id="275" r:id="rId12"/>
    <p:sldId id="283" r:id="rId13"/>
    <p:sldId id="257" r:id="rId14"/>
    <p:sldId id="279" r:id="rId15"/>
    <p:sldId id="294" r:id="rId16"/>
    <p:sldId id="280" r:id="rId17"/>
    <p:sldId id="290" r:id="rId18"/>
    <p:sldId id="291" r:id="rId19"/>
    <p:sldId id="293" r:id="rId20"/>
    <p:sldId id="261" r:id="rId21"/>
    <p:sldId id="278" r:id="rId22"/>
    <p:sldId id="263" r:id="rId23"/>
    <p:sldId id="262" r:id="rId24"/>
    <p:sldId id="264" r:id="rId25"/>
    <p:sldId id="281" r:id="rId26"/>
    <p:sldId id="289" r:id="rId27"/>
    <p:sldId id="282" r:id="rId28"/>
    <p:sldId id="284" r:id="rId29"/>
    <p:sldId id="287" r:id="rId30"/>
    <p:sldId id="288" r:id="rId31"/>
    <p:sldId id="260" r:id="rId32"/>
    <p:sldId id="256" r:id="rId33"/>
    <p:sldId id="25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0791" autoAdjust="0"/>
  </p:normalViewPr>
  <p:slideViewPr>
    <p:cSldViewPr>
      <p:cViewPr varScale="1">
        <p:scale>
          <a:sx n="106" d="100"/>
          <a:sy n="106" d="100"/>
        </p:scale>
        <p:origin x="175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3C858-C0A3-4EF5-8E15-CD65DB78503F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ACFBB-3BFF-4962-BB1F-0C1BDE3AC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3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CFBB-3BFF-4962-BB1F-0C1BDE3ACF3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08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ACFBB-3BFF-4962-BB1F-0C1BDE3ACF3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15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12448-0768-4F94-82EC-D9969AF8774C}" type="datetimeFigureOut">
              <a:rPr lang="ru-RU" smtClean="0"/>
              <a:pPr/>
              <a:t>07.11.2020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82D92-14C3-488F-BCC4-F1A795D5810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2285992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7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1000108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Century Schoolbook" pitchFamily="18" charset="0"/>
              </a:rPr>
              <a:t>ЧОУ «Школа «Альфа и Омега»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2500306"/>
            <a:ext cx="764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3366FF"/>
                </a:solidFill>
              </a:rPr>
              <a:t>«Школьный калейдоскоп»</a:t>
            </a:r>
            <a:endParaRPr lang="ru-RU" sz="4400" b="1" i="1" dirty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535782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Октябрь 2020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1\Desktop\фото в газету октябрь\скриншоты день учителя\Осенняя бурда (1).mp4_snapshot_01.49.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689" y="3933056"/>
            <a:ext cx="4263311" cy="2398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1\Desktop\фото в газету октябрь\скриншоты день учителя\репортаж 2.MOV_snapshot_01.09.306.jpg"/>
          <p:cNvPicPr>
            <a:picLocks noChangeAspect="1" noChangeArrowheads="1"/>
          </p:cNvPicPr>
          <p:nvPr/>
        </p:nvPicPr>
        <p:blipFill>
          <a:blip r:embed="rId4" cstate="print"/>
          <a:srcRect l="5085" r="18644" b="565"/>
          <a:stretch>
            <a:fillRect/>
          </a:stretch>
        </p:blipFill>
        <p:spPr bwMode="auto">
          <a:xfrm>
            <a:off x="6903445" y="500042"/>
            <a:ext cx="2240555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Users\1\Desktop\фото в газету октябрь\IMG-20201014-WA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00438"/>
            <a:ext cx="2214546" cy="29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3" descr="C:\Users\1\Desktop\IMG-20201013-WA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7166"/>
            <a:ext cx="1928826" cy="2196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144" y="0"/>
            <a:ext cx="931514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43808" y="908720"/>
            <a:ext cx="61568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	Осень - славная пора! </a:t>
            </a:r>
            <a:r>
              <a:rPr lang="ru-RU" b="1" i="1" dirty="0">
                <a:solidFill>
                  <a:srgbClr val="002060"/>
                </a:solidFill>
              </a:rPr>
              <a:t>Любит осень детвора. </a:t>
            </a: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19-23 </a:t>
            </a:r>
            <a:r>
              <a:rPr lang="ru-RU" b="1" i="1" dirty="0">
                <a:solidFill>
                  <a:srgbClr val="002060"/>
                </a:solidFill>
              </a:rPr>
              <a:t>октября </a:t>
            </a:r>
            <a:r>
              <a:rPr lang="ru-RU" b="1" i="1" dirty="0" smtClean="0">
                <a:solidFill>
                  <a:srgbClr val="002060"/>
                </a:solidFill>
              </a:rPr>
              <a:t>в школе прошла конкурсная программа для 1-6 классов «Поговорим об осени!»,</a:t>
            </a:r>
            <a:r>
              <a:rPr lang="ru-RU" b="1" i="1" dirty="0">
                <a:solidFill>
                  <a:srgbClr val="002060"/>
                </a:solidFill>
              </a:rPr>
              <a:t>  где  каждый ученик проявил свои творческие </a:t>
            </a:r>
            <a:r>
              <a:rPr lang="ru-RU" b="1" i="1" dirty="0" smtClean="0">
                <a:solidFill>
                  <a:srgbClr val="002060"/>
                </a:solidFill>
              </a:rPr>
              <a:t>способности</a:t>
            </a:r>
            <a:r>
              <a:rPr lang="ru-RU" b="1" i="1" dirty="0">
                <a:solidFill>
                  <a:srgbClr val="002060"/>
                </a:solidFill>
              </a:rPr>
              <a:t>, артистизм, смекалку.  В ходе мероприятия  ребята </a:t>
            </a:r>
            <a:r>
              <a:rPr lang="ru-RU" b="1" i="1" dirty="0" smtClean="0">
                <a:solidFill>
                  <a:srgbClr val="002060"/>
                </a:solidFill>
              </a:rPr>
              <a:t>вспоминали </a:t>
            </a:r>
            <a:r>
              <a:rPr lang="ru-RU" b="1" i="1" dirty="0">
                <a:solidFill>
                  <a:srgbClr val="002060"/>
                </a:solidFill>
              </a:rPr>
              <a:t>приметы осени, отгадывали </a:t>
            </a:r>
            <a:r>
              <a:rPr lang="ru-RU" b="1" i="1" dirty="0" smtClean="0">
                <a:solidFill>
                  <a:srgbClr val="002060"/>
                </a:solidFill>
              </a:rPr>
              <a:t>загадки, инсценировали и снимали на видео сказку </a:t>
            </a:r>
            <a:r>
              <a:rPr lang="ru-RU" b="1" i="1" dirty="0">
                <a:solidFill>
                  <a:srgbClr val="002060"/>
                </a:solidFill>
              </a:rPr>
              <a:t>«</a:t>
            </a:r>
            <a:r>
              <a:rPr lang="ru-RU" b="1" i="1" dirty="0" smtClean="0">
                <a:solidFill>
                  <a:srgbClr val="002060"/>
                </a:solidFill>
              </a:rPr>
              <a:t>Репка», своими руками делали головной убор королеве Осени.</a:t>
            </a:r>
            <a:r>
              <a:rPr lang="ru-RU" b="1" i="1" dirty="0">
                <a:solidFill>
                  <a:srgbClr val="002060"/>
                </a:solidFill>
              </a:rPr>
              <a:t/>
            </a:r>
            <a:br>
              <a:rPr lang="ru-RU" b="1" i="1" dirty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Осенний </a:t>
            </a:r>
            <a:r>
              <a:rPr lang="ru-RU" b="1" i="1" dirty="0">
                <a:solidFill>
                  <a:srgbClr val="002060"/>
                </a:solidFill>
              </a:rPr>
              <a:t>праздник — это море улыбок и веселья. Хоть и говорят, что осень — унылая пора, но дети, как никто другой, способны радоваться золотистым опавшим листьям под ногами и дождичку, под которым так интересно </a:t>
            </a:r>
            <a:r>
              <a:rPr lang="ru-RU" b="1" i="1" dirty="0" smtClean="0">
                <a:solidFill>
                  <a:srgbClr val="002060"/>
                </a:solidFill>
              </a:rPr>
              <a:t>погулять, захватив зонтик.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Вот </a:t>
            </a:r>
            <a:r>
              <a:rPr lang="ru-RU" b="1" i="1" dirty="0">
                <a:solidFill>
                  <a:srgbClr val="002060"/>
                </a:solidFill>
              </a:rPr>
              <a:t>почему праздник осени в нашей школе является одним из самых любимых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</a:p>
          <a:p>
            <a:pPr algn="r"/>
            <a:r>
              <a:rPr lang="ru-RU" b="1" i="1" dirty="0" smtClean="0">
                <a:solidFill>
                  <a:srgbClr val="002060"/>
                </a:solidFill>
              </a:rPr>
              <a:t>Пресс-центр школы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" y="4116000"/>
            <a:ext cx="2859798" cy="2587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t="1" r="19087" b="2741"/>
          <a:stretch/>
        </p:blipFill>
        <p:spPr>
          <a:xfrm flipH="1">
            <a:off x="143293" y="235018"/>
            <a:ext cx="2575792" cy="319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48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508" y="0"/>
            <a:ext cx="93151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214382" y="285728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3366FF"/>
                </a:solidFill>
                <a:cs typeface="Calibri" pitchFamily="34" charset="0"/>
              </a:rPr>
              <a:t>Поговорим об Осени</a:t>
            </a:r>
            <a:endParaRPr lang="ru-RU" sz="4800" b="1" i="1" dirty="0">
              <a:solidFill>
                <a:srgbClr val="3366FF"/>
              </a:solidFill>
              <a:cs typeface="Calibri" pitchFamily="34" charset="0"/>
            </a:endParaRPr>
          </a:p>
        </p:txBody>
      </p:sp>
      <p:pic>
        <p:nvPicPr>
          <p:cNvPr id="1029" name="Picture 5" descr="C:\Users\1\Desktop\IMG_3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4214842" cy="355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C:\Users\1\Desktop\IMG_3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68" y="3395942"/>
            <a:ext cx="3286148" cy="343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\Desktop\IMG-20201023-WA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5831" y="1004910"/>
            <a:ext cx="4289371" cy="314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pic>
        <p:nvPicPr>
          <p:cNvPr id="3075" name="Picture 3" descr="C:\Users\1\Desktop\IMG_3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0"/>
            <a:ext cx="3214710" cy="364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071934" y="483207"/>
            <a:ext cx="5145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3366FF"/>
                </a:solidFill>
              </a:rPr>
              <a:t>Инсценировка сказки «Репка» </a:t>
            </a:r>
            <a:endParaRPr lang="ru-RU" sz="4000" b="1" i="1" dirty="0">
              <a:solidFill>
                <a:srgbClr val="3366FF"/>
              </a:solidFill>
            </a:endParaRPr>
          </a:p>
        </p:txBody>
      </p:sp>
      <p:pic>
        <p:nvPicPr>
          <p:cNvPr id="3074" name="Picture 2" descr="C:\Users\1\Desktop\IMG_3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00" y="3608297"/>
            <a:ext cx="4669924" cy="324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620386"/>
            <a:ext cx="3857652" cy="508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pic>
        <p:nvPicPr>
          <p:cNvPr id="5" name="Picture 3" descr="C:\Users\1\Desktop\IMG_3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431823"/>
            <a:ext cx="3851920" cy="319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285720" y="357166"/>
            <a:ext cx="4429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3366FF"/>
                </a:solidFill>
              </a:rPr>
              <a:t>«</a:t>
            </a:r>
            <a:r>
              <a:rPr lang="ru-RU" sz="3600" b="1" i="1" dirty="0" err="1" smtClean="0">
                <a:solidFill>
                  <a:srgbClr val="3366FF"/>
                </a:solidFill>
              </a:rPr>
              <a:t>Осенне</a:t>
            </a:r>
            <a:r>
              <a:rPr lang="ru-RU" sz="3600" b="1" i="1" dirty="0" smtClean="0">
                <a:solidFill>
                  <a:srgbClr val="3366FF"/>
                </a:solidFill>
              </a:rPr>
              <a:t>- познавательный листопад»</a:t>
            </a:r>
            <a:endParaRPr lang="ru-RU" sz="3600" b="1" i="1" dirty="0">
              <a:solidFill>
                <a:srgbClr val="3366FF"/>
              </a:solidFill>
            </a:endParaRPr>
          </a:p>
        </p:txBody>
      </p:sp>
      <p:pic>
        <p:nvPicPr>
          <p:cNvPr id="6" name="Picture 4" descr="C:\Users\1\Desktop\IMG_3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6944"/>
            <a:ext cx="4429124" cy="334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7" y="2468658"/>
            <a:ext cx="5310567" cy="366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623" y="1772816"/>
            <a:ext cx="4143404" cy="430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1\Desktop\IMG_3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43314"/>
            <a:ext cx="4000528" cy="300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1\Desktop\IMG_33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500042"/>
            <a:ext cx="3500462" cy="307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214810" y="857233"/>
            <a:ext cx="4714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3366FF"/>
                </a:solidFill>
              </a:rPr>
              <a:t>Головной убор Осени</a:t>
            </a:r>
            <a:endParaRPr lang="ru-RU" sz="3600" b="1" i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85" y="10263"/>
            <a:ext cx="9315144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000100" y="428605"/>
            <a:ext cx="7929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3366FF"/>
                </a:solidFill>
              </a:rPr>
              <a:t>Итоги конкурсной программы</a:t>
            </a:r>
          </a:p>
          <a:p>
            <a:pPr algn="ctr"/>
            <a:r>
              <a:rPr lang="ru-RU" sz="3200" b="1" i="1" dirty="0" smtClean="0">
                <a:solidFill>
                  <a:srgbClr val="3366FF"/>
                </a:solidFill>
              </a:rPr>
              <a:t>«Поговорим об осени»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924165"/>
            <a:ext cx="89425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1-2 классы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I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 место – 1б класс</a:t>
            </a:r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endParaRPr lang="ru-RU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II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 место – 1а класс</a:t>
            </a:r>
            <a:endParaRPr lang="en-US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III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 место – 2 класс</a:t>
            </a:r>
          </a:p>
          <a:p>
            <a:pPr algn="ctr"/>
            <a:endParaRPr lang="ru-RU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3-4 классы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I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 место – 4 класс</a:t>
            </a:r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endParaRPr lang="ru-RU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II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 место – 3 класс</a:t>
            </a:r>
          </a:p>
          <a:p>
            <a:pPr algn="ctr"/>
            <a:endParaRPr lang="ru-RU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5-6  классы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I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 место – 5 класс</a:t>
            </a:r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endParaRPr lang="ru-RU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</a:rPr>
              <a:t>II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</a:rPr>
              <a:t> место – 6 класс</a:t>
            </a:r>
            <a:endParaRPr lang="en-US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lang="en-US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Поздравляем победителей и призеров!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0544"/>
            <a:ext cx="3168352" cy="3304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89" y="1486292"/>
            <a:ext cx="3298497" cy="3008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11" y="-15820"/>
            <a:ext cx="9145411" cy="68738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00232" y="2643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79512" y="560581"/>
            <a:ext cx="864096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«Унылая пора! Очей очарованье!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Приятна мне твоя прощальная краса —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Люблю я пышное природы увяданье,</a:t>
            </a:r>
            <a:b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багрец и в золото одетые леса...» – писал Александр Сергеевич Пушкин,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испытывая осенью особый творческий подъём и вдохновение.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Осень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действительно,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время творческое, вот и наши ребята вновь порадовали педагогов, родителей и одноклассников своими интересными работами из природного материала. Ну а фантазии им не занимать... Смотрите сами...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144" y="0"/>
            <a:ext cx="9315144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00232" y="2643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85786" y="0"/>
            <a:ext cx="7500990" cy="650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</a:rPr>
              <a:t>Экспозиция традиционной выставки  поделок из природного материала "Осенняя  фантазия»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</a:rPr>
              <a:t>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</a:rPr>
              <a:t>На выставке видны результаты совместного творчества детей и взрослых. Рассматривая поделки, не устаёшь удивляться богатству фантазии, разнообразию приёмов изготовления поделок и получаешь удовольствие от встречи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</a:rPr>
              <a:t>с Прекрасным!  Браво!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5" name="Picture 3" descr="C:\Users\1\Desktop\IMG_3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142984"/>
            <a:ext cx="2286016" cy="326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C:\Users\1\Desktop\IMG_3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2571736" cy="327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 descr="C:\Users\1\Desktop\IMG_3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428736"/>
            <a:ext cx="4072295" cy="305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144" y="0"/>
            <a:ext cx="9315144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00232" y="2643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1"/>
            <a:ext cx="892971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</a:rPr>
              <a:t>На стендах  школы расположилась выставка рисунков и фотографий «Краски осени»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206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</a:rPr>
              <a:t>И здесь фантазии ребят не было предела! Сколько творчества, выдумки и мастерства в каждой работе!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9" name="Picture 3" descr="C:\Users\1\Desktop\выставка\IMG_3306.JPG"/>
          <p:cNvPicPr>
            <a:picLocks noChangeAspect="1" noChangeArrowheads="1"/>
          </p:cNvPicPr>
          <p:nvPr/>
        </p:nvPicPr>
        <p:blipFill>
          <a:blip r:embed="rId3" cstate="print"/>
          <a:srcRect l="5235" t="4572" r="4031"/>
          <a:stretch>
            <a:fillRect/>
          </a:stretch>
        </p:blipFill>
        <p:spPr bwMode="auto">
          <a:xfrm>
            <a:off x="2357422" y="1500174"/>
            <a:ext cx="4248700" cy="341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C:\Users\1\Desktop\выставка\IMG_3307.JPG"/>
          <p:cNvPicPr>
            <a:picLocks noChangeAspect="1" noChangeArrowheads="1"/>
          </p:cNvPicPr>
          <p:nvPr/>
        </p:nvPicPr>
        <p:blipFill>
          <a:blip r:embed="rId4" cstate="print"/>
          <a:srcRect l="12308" t="25515" r="18008" b="15986"/>
          <a:stretch>
            <a:fillRect/>
          </a:stretch>
        </p:blipFill>
        <p:spPr bwMode="auto">
          <a:xfrm>
            <a:off x="6647872" y="857232"/>
            <a:ext cx="249612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8" name="Picture 2" descr="C:\Users\1\Desktop\IMG_3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57298"/>
            <a:ext cx="2285984" cy="315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C:\Users\1\Desktop\IMG_33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2571744"/>
            <a:ext cx="1928826" cy="27780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144" y="0"/>
            <a:ext cx="9315144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00232" y="2643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-138499"/>
            <a:ext cx="9144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	</a:t>
            </a:r>
            <a:r>
              <a:rPr lang="ru-RU" sz="2000" b="1" i="1" dirty="0" smtClean="0">
                <a:solidFill>
                  <a:srgbClr val="3366FF"/>
                </a:solidFill>
              </a:rPr>
              <a:t>Конкурсная программа «Осенняя симфония» для 7-11 классов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Наступила удивительная пора – прекрасная и нежная осень… Она дарит всем перед снежной и холодной зимой свои последние тёплые деньки, чудесные мгновения, чарующий, еле уловимый аромат ярких осенних цветов, заманчивую красоту уже собранных плодов и, конечно же, какое-то задумчивое, может, даже слегка печальное, но в то же время радостное настроение.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	Этому удивительному времени года был посвящена  конкурсная программа для старшеклассников </a:t>
            </a:r>
            <a:r>
              <a:rPr lang="ru-RU" b="1" i="1" dirty="0" smtClean="0">
                <a:solidFill>
                  <a:srgbClr val="3366FF"/>
                </a:solidFill>
              </a:rPr>
              <a:t>«Осенняя симфония». </a:t>
            </a:r>
            <a:r>
              <a:rPr lang="ru-RU" b="1" i="1" dirty="0" smtClean="0">
                <a:solidFill>
                  <a:srgbClr val="002060"/>
                </a:solidFill>
              </a:rPr>
              <a:t>Учащиеся получили видео с заданием от королевы Осени.  Она поприветствовала участников конкурса и предложила отправиться в гости к осени, восхититься её красотой, узнать, чем же она хороша. 	Ребят ожидала встреча с чудесной осенней порой, с прекрасным миром поэзии, музыки и живописи,  интересные осенние викторины и кроссворды.. Ребята вспомнили, что осень бывает разная. Одна – радостная, яркая и богатая урожаем, называют её «золотой». Другая – неприметная собой, грустная, с тихим плачем дождика, туманами и опадающей листвой. Этот период называют поздней осенью.  	Каждый класс  с удовольствием представил осеннее блюдо и наряд Королевы Осени </a:t>
            </a:r>
            <a:r>
              <a:rPr lang="ru-RU" b="1" i="1" dirty="0">
                <a:solidFill>
                  <a:srgbClr val="002060"/>
                </a:solidFill>
              </a:rPr>
              <a:t>(</a:t>
            </a:r>
            <a:r>
              <a:rPr lang="ru-RU" b="1" i="1" dirty="0" smtClean="0">
                <a:solidFill>
                  <a:srgbClr val="002060"/>
                </a:solidFill>
              </a:rPr>
              <a:t>это было домашним заданием). 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	В конце конкурсной программы жюри подвело общий итог. Участники конкурсной программы пришли к выводу, что осень прекрасна и привлекательна по-своему. Она несёт душе щедрость, сердцу – тепло от человеческого общения, вносит в нашу жизнь неповторимую красоту!</a:t>
            </a:r>
          </a:p>
          <a:p>
            <a:pPr algn="r"/>
            <a:r>
              <a:rPr lang="ru-RU" b="1" i="1" dirty="0" smtClean="0">
                <a:solidFill>
                  <a:srgbClr val="002060"/>
                </a:solidFill>
              </a:rPr>
              <a:t>Педагог- организатор Моисеева О.Ю.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 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44" y="0"/>
            <a:ext cx="9315144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2910" y="0"/>
            <a:ext cx="7429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3366FF"/>
                </a:solidFill>
              </a:rPr>
              <a:t>С днем Учителя!</a:t>
            </a:r>
            <a:endParaRPr lang="ru-RU" sz="5400" b="1" i="1" dirty="0">
              <a:solidFill>
                <a:srgbClr val="3366FF"/>
              </a:solidFill>
            </a:endParaRPr>
          </a:p>
        </p:txBody>
      </p:sp>
      <p:pic>
        <p:nvPicPr>
          <p:cNvPr id="1026" name="Picture 2" descr="C:\Users\1\Desktop\фото в газету октябрь\скриншоты день учителя\1 бкласс.MP4_snapshot_00.25.951.jpg"/>
          <p:cNvPicPr>
            <a:picLocks noChangeAspect="1" noChangeArrowheads="1"/>
          </p:cNvPicPr>
          <p:nvPr/>
        </p:nvPicPr>
        <p:blipFill>
          <a:blip r:embed="rId3" cstate="print"/>
          <a:srcRect l="2744" t="2439" r="3963" b="7317"/>
          <a:stretch>
            <a:fillRect/>
          </a:stretch>
        </p:blipFill>
        <p:spPr bwMode="auto">
          <a:xfrm>
            <a:off x="0" y="4000504"/>
            <a:ext cx="5251614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\Desktop\фото в газету октябрь\скриншоты день учителя\Роман Андрощук. Видеоролик проекта.MP4_snapshot_05.13.977.jpg"/>
          <p:cNvPicPr>
            <a:picLocks noChangeAspect="1" noChangeArrowheads="1"/>
          </p:cNvPicPr>
          <p:nvPr/>
        </p:nvPicPr>
        <p:blipFill>
          <a:blip r:embed="rId4" cstate="print"/>
          <a:srcRect l="17926" t="17510" r="18876" b="780"/>
          <a:stretch>
            <a:fillRect/>
          </a:stretch>
        </p:blipFill>
        <p:spPr bwMode="auto">
          <a:xfrm>
            <a:off x="4992691" y="857231"/>
            <a:ext cx="4223773" cy="307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\Desktop\фото в газету октябрь\скриншоты день учителя\ш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6838" y="923330"/>
            <a:ext cx="5089529" cy="286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C:\Users\1\Desktop\фото в газету октябрь\скриншоты день учителя\шшшшшш.jpg"/>
          <p:cNvPicPr>
            <a:picLocks noChangeAspect="1" noChangeArrowheads="1"/>
          </p:cNvPicPr>
          <p:nvPr/>
        </p:nvPicPr>
        <p:blipFill>
          <a:blip r:embed="rId6" cstate="print"/>
          <a:srcRect t="-3201" r="27087" b="2382"/>
          <a:stretch>
            <a:fillRect/>
          </a:stretch>
        </p:blipFill>
        <p:spPr bwMode="auto">
          <a:xfrm>
            <a:off x="5429256" y="4079880"/>
            <a:ext cx="3571868" cy="2778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14414" y="214290"/>
            <a:ext cx="6715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3366FF"/>
                </a:solidFill>
              </a:rPr>
              <a:t>Увертюра </a:t>
            </a:r>
          </a:p>
          <a:p>
            <a:pPr algn="ctr"/>
            <a:r>
              <a:rPr lang="ru-RU" sz="3600" b="1" i="1" dirty="0" smtClean="0">
                <a:solidFill>
                  <a:srgbClr val="3366FF"/>
                </a:solidFill>
              </a:rPr>
              <a:t>«Осенне-познавательный листопад»</a:t>
            </a:r>
            <a:endParaRPr lang="ru-RU" sz="3600" b="1" i="1" dirty="0">
              <a:solidFill>
                <a:srgbClr val="3366FF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8228766" cy="383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pic>
        <p:nvPicPr>
          <p:cNvPr id="4098" name="Picture 2" descr="C:\Users\1\Desktop\IMG_3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5" y="3600450"/>
            <a:ext cx="2071670" cy="2440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1\Desktop\IMG_32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7614" y="316682"/>
            <a:ext cx="2627784" cy="281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1\Desktop\IMG_3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3852" y="2876963"/>
            <a:ext cx="3012366" cy="2398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1\Desktop\IMG_32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573" y="532770"/>
            <a:ext cx="2824163" cy="22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4780" y="3818482"/>
            <a:ext cx="3071802" cy="263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99986" y="158067"/>
            <a:ext cx="6715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3366FF"/>
                </a:solidFill>
              </a:rPr>
              <a:t>Часть 1</a:t>
            </a:r>
          </a:p>
          <a:p>
            <a:pPr algn="ctr"/>
            <a:r>
              <a:rPr lang="ru-RU" sz="3600" b="1" i="1" dirty="0" smtClean="0">
                <a:solidFill>
                  <a:srgbClr val="3366FF"/>
                </a:solidFill>
              </a:rPr>
              <a:t>«Осеннее блюдо»</a:t>
            </a:r>
            <a:endParaRPr lang="ru-RU" sz="3600" b="1" i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14414" y="214290"/>
            <a:ext cx="6715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3366FF"/>
                </a:solidFill>
              </a:rPr>
              <a:t>Часть 2</a:t>
            </a:r>
          </a:p>
          <a:p>
            <a:pPr algn="ctr"/>
            <a:r>
              <a:rPr lang="ru-RU" sz="3600" b="1" i="1" dirty="0" smtClean="0">
                <a:solidFill>
                  <a:srgbClr val="3366FF"/>
                </a:solidFill>
              </a:rPr>
              <a:t>«Поэтическая»</a:t>
            </a:r>
            <a:endParaRPr lang="ru-RU" sz="3600" b="1" i="1" dirty="0">
              <a:solidFill>
                <a:srgbClr val="3366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0"/>
            <a:ext cx="1928826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\Desktop\видео костюмыи стихи 7-11 кл\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357538"/>
            <a:ext cx="267318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3786" y="4000504"/>
            <a:ext cx="376021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1\Desktop\видео костюмыи стихи 7-11 кл\2_5213123543155345584.MOV_snapshot_00.24.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1758" y="428604"/>
            <a:ext cx="3072242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000240"/>
            <a:ext cx="2453895" cy="4461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572" y="171450"/>
            <a:ext cx="9315144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14414" y="214290"/>
            <a:ext cx="6715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i="1" dirty="0" smtClean="0">
                <a:solidFill>
                  <a:srgbClr val="3366FF"/>
                </a:solidFill>
              </a:rPr>
              <a:t>Часть 3</a:t>
            </a:r>
          </a:p>
          <a:p>
            <a:pPr algn="ctr"/>
            <a:r>
              <a:rPr lang="ru-RU" sz="3600" b="1" i="1" dirty="0" smtClean="0">
                <a:solidFill>
                  <a:srgbClr val="3366FF"/>
                </a:solidFill>
              </a:rPr>
              <a:t>«Осень-2020»</a:t>
            </a:r>
            <a:endParaRPr lang="ru-RU" sz="3600" b="1" i="1" dirty="0">
              <a:solidFill>
                <a:srgbClr val="3366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128916"/>
            <a:ext cx="2848445" cy="4441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6" descr="C:\Users\1\Desktop\видео костюмыи стихи 7-11 кл\ш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79" y="1165762"/>
            <a:ext cx="2985796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4003" y="692696"/>
            <a:ext cx="2583228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55576" y="44624"/>
            <a:ext cx="6624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b="1" i="1" dirty="0" smtClean="0">
                <a:solidFill>
                  <a:srgbClr val="3366FF"/>
                </a:solidFill>
              </a:rPr>
              <a:t>Итоги конкурсной программы</a:t>
            </a:r>
          </a:p>
          <a:p>
            <a:pPr algn="ctr"/>
            <a:r>
              <a:rPr lang="ru-RU" sz="3200" b="1" i="1" dirty="0" smtClean="0">
                <a:solidFill>
                  <a:srgbClr val="3366FF"/>
                </a:solidFill>
              </a:rPr>
              <a:t>«Осенняя симфония»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355" y="1700808"/>
            <a:ext cx="91391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        </a:t>
            </a:r>
            <a:r>
              <a:rPr lang="en-US" sz="2400" b="1" i="1" dirty="0" smtClean="0">
                <a:solidFill>
                  <a:srgbClr val="FF0000"/>
                </a:solidFill>
                <a:latin typeface="Georgia" pitchFamily="18" charset="0"/>
              </a:rPr>
              <a:t>I</a:t>
            </a: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 место - 9 класс</a:t>
            </a:r>
            <a:r>
              <a:rPr lang="en-US" sz="2400" b="1" i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             </a:t>
            </a:r>
            <a:r>
              <a:rPr lang="en-US" sz="2400" b="1" i="1" dirty="0" smtClean="0">
                <a:solidFill>
                  <a:srgbClr val="FF0000"/>
                </a:solidFill>
                <a:latin typeface="Georgia" pitchFamily="18" charset="0"/>
              </a:rPr>
              <a:t>II</a:t>
            </a: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 место - 8 класс</a:t>
            </a:r>
            <a:endParaRPr lang="en-US" sz="2400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            </a:t>
            </a:r>
            <a:r>
              <a:rPr lang="en-US" sz="2400" b="1" i="1" dirty="0" smtClean="0">
                <a:solidFill>
                  <a:srgbClr val="FF0000"/>
                </a:solidFill>
                <a:latin typeface="Georgia" pitchFamily="18" charset="0"/>
              </a:rPr>
              <a:t>III</a:t>
            </a:r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 место - 7, 11 класс</a:t>
            </a:r>
          </a:p>
          <a:p>
            <a:pPr algn="ctr"/>
            <a:endParaRPr lang="ru-RU" sz="2800" b="1" i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endParaRPr lang="ru-RU" sz="2800" b="1" i="1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endParaRPr lang="ru-RU" sz="2400" b="1" i="1" dirty="0" smtClean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Поздравляем победителей и призеров!</a:t>
            </a:r>
            <a:endParaRPr lang="ru-RU" sz="2400" b="1" i="1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88" t="2717" r="8583" b="13306"/>
          <a:stretch/>
        </p:blipFill>
        <p:spPr>
          <a:xfrm>
            <a:off x="3184548" y="3001906"/>
            <a:ext cx="2592288" cy="315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02" y="1630827"/>
            <a:ext cx="2907192" cy="447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016" b="5139"/>
          <a:stretch/>
        </p:blipFill>
        <p:spPr>
          <a:xfrm>
            <a:off x="339899" y="3466516"/>
            <a:ext cx="2623641" cy="250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144" y="0"/>
            <a:ext cx="9315144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83893" y="116632"/>
            <a:ext cx="575260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3366FF"/>
                </a:solidFill>
                <a:cs typeface="Calibri" panose="020F0502020204030204" pitchFamily="34" charset="0"/>
              </a:rPr>
              <a:t>	</a:t>
            </a:r>
          </a:p>
          <a:p>
            <a:pPr algn="just"/>
            <a:r>
              <a:rPr lang="ru-RU" b="1" i="1" dirty="0" smtClean="0">
                <a:solidFill>
                  <a:srgbClr val="3366FF"/>
                </a:solidFill>
                <a:cs typeface="Calibri" panose="020F0502020204030204" pitchFamily="34" charset="0"/>
              </a:rPr>
              <a:t>Акция «Зеленая неделя», «Чистый двор» </a:t>
            </a:r>
          </a:p>
          <a:p>
            <a:pPr algn="just"/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Акция «Зеленая неделя», «Чистый двор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»- это прекрасный способ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проявить наше желание жить в красивом мире, всем вместе пообщаться в неофициальной обстановке на открытом воздухе в осенний денёк, ведь порядок должен быть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как в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человеке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, так и вокруг него.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/>
            </a:r>
            <a:b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</a:b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И как приятно, проведя уборку, смотреть на мир, который стал ещё красивее благодаря нашим стараниям.</a:t>
            </a:r>
          </a:p>
          <a:p>
            <a:pPr algn="just"/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 5 октября учащиеся убирали закреплённые за ними участки на территории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школы: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убирали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отцветшие растения,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подметали дорожки и сгребали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опавшую листву.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Пусть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субботник – это не труд, за который платят, но все-таки каждый из принявших в нем участие получил нечто большее: удовлетворение от проделанной работы, хорошее настроение от общения с товарищами, осознание того, что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внёс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свой вклад в создание уюта и чистоты возле родной школы.</a:t>
            </a:r>
          </a:p>
          <a:p>
            <a:pPr algn="just"/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Природа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в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октябре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чем могла,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тем и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помогала ребятам: пока они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работали,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светило солнце и было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сухо. Вот так,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совместными усилиями, и был наведён порядок на пришкольной территории.</a:t>
            </a:r>
          </a:p>
          <a:p>
            <a:pPr algn="just"/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Хочется </a:t>
            </a:r>
            <a:r>
              <a:rPr lang="ru-RU" sz="1600" b="1" i="1" dirty="0">
                <a:solidFill>
                  <a:srgbClr val="002060"/>
                </a:solidFill>
                <a:cs typeface="Calibri" panose="020F0502020204030204" pitchFamily="34" charset="0"/>
              </a:rPr>
              <a:t>выразить огромную благодарность </a:t>
            </a:r>
            <a:r>
              <a:rPr lang="ru-RU" sz="1600" b="1" i="1" dirty="0" smtClean="0">
                <a:solidFill>
                  <a:srgbClr val="002060"/>
                </a:solidFill>
                <a:cs typeface="Calibri" panose="020F0502020204030204" pitchFamily="34" charset="0"/>
              </a:rPr>
              <a:t>учащимся, классным руководителям и воспитателям 1а,1б,2,3,4,5,6,8,9,11 классов.</a:t>
            </a:r>
          </a:p>
          <a:p>
            <a:pPr algn="r"/>
            <a:r>
              <a:rPr lang="ru-RU" sz="1600" b="1" i="1" dirty="0" smtClean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Пресс-центр школы</a:t>
            </a:r>
            <a:endParaRPr lang="ru-RU" b="1" i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462458"/>
            <a:ext cx="2559497" cy="3411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8347" y="-33458"/>
            <a:ext cx="2598093" cy="346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155" y="0"/>
            <a:ext cx="9315144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77851" y="188640"/>
            <a:ext cx="5866149" cy="643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3366FF"/>
                </a:solidFill>
              </a:rPr>
              <a:t>   Международный </a:t>
            </a:r>
            <a:r>
              <a:rPr lang="ru-RU" sz="2000" b="1" i="1" dirty="0" smtClean="0">
                <a:solidFill>
                  <a:srgbClr val="3366FF"/>
                </a:solidFill>
              </a:rPr>
              <a:t>день школьных библиотек</a:t>
            </a:r>
          </a:p>
          <a:p>
            <a:r>
              <a:rPr lang="ru-RU" sz="1600" b="1" i="1" dirty="0" smtClean="0">
                <a:solidFill>
                  <a:srgbClr val="7030A0"/>
                </a:solidFill>
              </a:rPr>
              <a:t>С  </a:t>
            </a:r>
            <a:r>
              <a:rPr lang="ru-RU" sz="1600" b="1" i="1" dirty="0">
                <a:solidFill>
                  <a:srgbClr val="7030A0"/>
                </a:solidFill>
              </a:rPr>
              <a:t>26 октября по </a:t>
            </a:r>
            <a:r>
              <a:rPr lang="ru-RU" sz="1600" b="1" i="1" dirty="0" smtClean="0">
                <a:solidFill>
                  <a:srgbClr val="7030A0"/>
                </a:solidFill>
              </a:rPr>
              <a:t>31</a:t>
            </a:r>
            <a:r>
              <a:rPr lang="en-US" sz="1600" b="1" i="1" dirty="0" smtClean="0">
                <a:solidFill>
                  <a:srgbClr val="7030A0"/>
                </a:solidFill>
              </a:rPr>
              <a:t> </a:t>
            </a:r>
            <a:r>
              <a:rPr lang="ru-RU" sz="1600" b="1" i="1" dirty="0" smtClean="0">
                <a:solidFill>
                  <a:srgbClr val="7030A0"/>
                </a:solidFill>
              </a:rPr>
              <a:t>октября </a:t>
            </a:r>
            <a:r>
              <a:rPr lang="ru-RU" sz="1600" b="1" i="1" dirty="0">
                <a:solidFill>
                  <a:srgbClr val="002060"/>
                </a:solidFill>
              </a:rPr>
              <a:t>в нашей школе проходила Международная неделя школьных библиотек.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 В начальной школе, с 1 по 4 класс, была организована выставка рисунков «В стране сказок </a:t>
            </a:r>
            <a:r>
              <a:rPr lang="ru-RU" sz="1600" b="1" i="1" dirty="0" err="1">
                <a:solidFill>
                  <a:srgbClr val="002060"/>
                </a:solidFill>
              </a:rPr>
              <a:t>Джанни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</a:rPr>
              <a:t>Родари</a:t>
            </a:r>
            <a:r>
              <a:rPr lang="ru-RU" sz="1600" b="1" i="1" dirty="0">
                <a:solidFill>
                  <a:srgbClr val="002060"/>
                </a:solidFill>
              </a:rPr>
              <a:t>» </a:t>
            </a:r>
            <a:r>
              <a:rPr lang="ru-RU" sz="1600" b="1" i="1" dirty="0" smtClean="0">
                <a:solidFill>
                  <a:srgbClr val="002060"/>
                </a:solidFill>
              </a:rPr>
              <a:t>(к 100-летию </a:t>
            </a:r>
            <a:r>
              <a:rPr lang="ru-RU" sz="1600" b="1" i="1" dirty="0">
                <a:solidFill>
                  <a:srgbClr val="002060"/>
                </a:solidFill>
              </a:rPr>
              <a:t>со дня рождения писателя) и проведены </a:t>
            </a:r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ru-RU" sz="1600" b="1" i="1" dirty="0">
                <a:solidFill>
                  <a:srgbClr val="002060"/>
                </a:solidFill>
              </a:rPr>
              <a:t>классные часы.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Для среднего звена оформлена информационная </a:t>
            </a:r>
            <a:r>
              <a:rPr lang="ru-RU" sz="1600" b="1" i="1" dirty="0" smtClean="0">
                <a:solidFill>
                  <a:srgbClr val="002060"/>
                </a:solidFill>
              </a:rPr>
              <a:t>выставка «Жизнь и творчество Сергея Есенина», </a:t>
            </a:r>
            <a:r>
              <a:rPr lang="ru-RU" sz="1600" b="1" i="1" dirty="0">
                <a:solidFill>
                  <a:srgbClr val="002060"/>
                </a:solidFill>
              </a:rPr>
              <a:t>посвящённая 125-летию со дня рождения </a:t>
            </a:r>
            <a:r>
              <a:rPr lang="ru-RU" sz="1600" b="1" i="1" dirty="0" smtClean="0">
                <a:solidFill>
                  <a:srgbClr val="002060"/>
                </a:solidFill>
              </a:rPr>
              <a:t>поэта. </a:t>
            </a:r>
            <a:endParaRPr lang="ru-RU" sz="1600" b="1" i="1" dirty="0">
              <a:solidFill>
                <a:srgbClr val="002060"/>
              </a:solidFill>
            </a:endParaRPr>
          </a:p>
          <a:p>
            <a:r>
              <a:rPr lang="ru-RU" sz="1600" b="1" i="1" dirty="0">
                <a:solidFill>
                  <a:srgbClr val="002060"/>
                </a:solidFill>
              </a:rPr>
              <a:t> В 1 а и 1 б классе был организован библиотечный урок «Путешествие в библиотеку» с целью </a:t>
            </a:r>
            <a:r>
              <a:rPr lang="ru-RU" sz="1600" b="1" i="1" dirty="0" smtClean="0">
                <a:solidFill>
                  <a:srgbClr val="002060"/>
                </a:solidFill>
              </a:rPr>
              <a:t>ознакомления </a:t>
            </a:r>
            <a:r>
              <a:rPr lang="ru-RU" sz="1600" b="1" i="1" dirty="0">
                <a:solidFill>
                  <a:srgbClr val="002060"/>
                </a:solidFill>
              </a:rPr>
              <a:t>детей с правилами обращения с книжными изданиями, </a:t>
            </a:r>
            <a:r>
              <a:rPr lang="ru-RU" sz="1600" b="1" i="1" dirty="0" smtClean="0">
                <a:solidFill>
                  <a:srgbClr val="002060"/>
                </a:solidFill>
              </a:rPr>
              <a:t>воспитания </a:t>
            </a:r>
            <a:r>
              <a:rPr lang="ru-RU" sz="1600" b="1" i="1" dirty="0">
                <a:solidFill>
                  <a:srgbClr val="002060"/>
                </a:solidFill>
              </a:rPr>
              <a:t>аккуратности, бережливости по отношению к книге, </a:t>
            </a:r>
            <a:r>
              <a:rPr lang="ru-RU" sz="1600" b="1" i="1" dirty="0" smtClean="0">
                <a:solidFill>
                  <a:srgbClr val="002060"/>
                </a:solidFill>
              </a:rPr>
              <a:t>расширения </a:t>
            </a:r>
            <a:r>
              <a:rPr lang="ru-RU" sz="1600" b="1" i="1" dirty="0">
                <a:solidFill>
                  <a:srgbClr val="002060"/>
                </a:solidFill>
              </a:rPr>
              <a:t>кругозора. На уроке </a:t>
            </a:r>
            <a:r>
              <a:rPr lang="ru-RU" sz="1600" b="1" i="1" dirty="0" smtClean="0">
                <a:solidFill>
                  <a:srgbClr val="002060"/>
                </a:solidFill>
              </a:rPr>
              <a:t>ребята познакомились со </a:t>
            </a:r>
            <a:r>
              <a:rPr lang="ru-RU" sz="1600" b="1" i="1" dirty="0">
                <a:solidFill>
                  <a:srgbClr val="002060"/>
                </a:solidFill>
              </a:rPr>
              <a:t>структурой библиотеки, </a:t>
            </a:r>
            <a:r>
              <a:rPr lang="ru-RU" sz="1600" b="1" i="1" dirty="0" smtClean="0">
                <a:solidFill>
                  <a:srgbClr val="002060"/>
                </a:solidFill>
              </a:rPr>
              <a:t>узнали, </a:t>
            </a:r>
            <a:r>
              <a:rPr lang="ru-RU" sz="1600" b="1" i="1" dirty="0">
                <a:solidFill>
                  <a:srgbClr val="002060"/>
                </a:solidFill>
              </a:rPr>
              <a:t>какие </a:t>
            </a:r>
            <a:r>
              <a:rPr lang="ru-RU" sz="1600" b="1" i="1" dirty="0" smtClean="0">
                <a:solidFill>
                  <a:srgbClr val="002060"/>
                </a:solidFill>
              </a:rPr>
              <a:t>в ней есть залы и какие правила нужно соблюдать учащимся в библиотеке. Также познакомились </a:t>
            </a:r>
            <a:r>
              <a:rPr lang="ru-RU" sz="1600" b="1" i="1" dirty="0">
                <a:solidFill>
                  <a:srgbClr val="002060"/>
                </a:solidFill>
              </a:rPr>
              <a:t>с самой большой и самой маленькой </a:t>
            </a:r>
            <a:r>
              <a:rPr lang="ru-RU" sz="1600" b="1" i="1" dirty="0" smtClean="0">
                <a:solidFill>
                  <a:srgbClr val="002060"/>
                </a:solidFill>
              </a:rPr>
              <a:t>книгой</a:t>
            </a:r>
            <a:r>
              <a:rPr lang="ru-RU" sz="1600" b="1" i="1" dirty="0">
                <a:solidFill>
                  <a:srgbClr val="002060"/>
                </a:solidFill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</a:rPr>
              <a:t>и поняли,  </a:t>
            </a:r>
            <a:r>
              <a:rPr lang="ru-RU" sz="1600" b="1" i="1" dirty="0">
                <a:solidFill>
                  <a:srgbClr val="002060"/>
                </a:solidFill>
              </a:rPr>
              <a:t>чего боится книга. После </a:t>
            </a:r>
            <a:r>
              <a:rPr lang="ru-RU" sz="1600" b="1" i="1" dirty="0" smtClean="0">
                <a:solidFill>
                  <a:srgbClr val="002060"/>
                </a:solidFill>
              </a:rPr>
              <a:t>презентации </a:t>
            </a:r>
            <a:r>
              <a:rPr lang="ru-RU" sz="1600" b="1" i="1" dirty="0">
                <a:solidFill>
                  <a:srgbClr val="002060"/>
                </a:solidFill>
              </a:rPr>
              <a:t>учащиеся 1-х классов  посетили   школьную библиотеку. </a:t>
            </a:r>
          </a:p>
          <a:p>
            <a:endParaRPr lang="ru-RU" sz="1400" dirty="0"/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                                         Библиотекарь школы- </a:t>
            </a:r>
            <a:r>
              <a:rPr lang="ru-RU" sz="1400" b="1" i="1" dirty="0" err="1" smtClean="0">
                <a:solidFill>
                  <a:srgbClr val="002060"/>
                </a:solidFill>
              </a:rPr>
              <a:t>Гортаева</a:t>
            </a:r>
            <a:r>
              <a:rPr lang="ru-RU" sz="1400" b="1" i="1" dirty="0" smtClean="0">
                <a:solidFill>
                  <a:srgbClr val="002060"/>
                </a:solidFill>
              </a:rPr>
              <a:t> О.Е.</a:t>
            </a:r>
            <a:endParaRPr lang="ru-RU" sz="1400" b="1" i="1" dirty="0">
              <a:solidFill>
                <a:srgbClr val="002060"/>
              </a:solidFill>
            </a:endParaRP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 </a:t>
            </a:r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4" y="322684"/>
            <a:ext cx="3056953" cy="1725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2" y="2371029"/>
            <a:ext cx="2470090" cy="171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3" y="4633691"/>
            <a:ext cx="2653665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568" y="-30591"/>
            <a:ext cx="931514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404664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0"/>
              </a:spcAft>
            </a:pPr>
            <a:r>
              <a:rPr lang="en-US" sz="2800" b="1" i="1" dirty="0">
                <a:solidFill>
                  <a:srgbClr val="3366FF"/>
                </a:solidFill>
                <a:ea typeface="Times New Roman" panose="02020603050405020304" pitchFamily="18" charset="0"/>
              </a:rPr>
              <a:t>Hello, </a:t>
            </a:r>
            <a:r>
              <a:rPr lang="ru-RU" sz="2800" b="1" i="1" dirty="0">
                <a:solidFill>
                  <a:srgbClr val="3366FF"/>
                </a:solidFill>
                <a:ea typeface="Times New Roman" panose="02020603050405020304" pitchFamily="18" charset="0"/>
              </a:rPr>
              <a:t>Хэллоуин! </a:t>
            </a:r>
            <a:endParaRPr lang="ru-RU" sz="2800" b="1" i="1" dirty="0" smtClean="0">
              <a:solidFill>
                <a:srgbClr val="3366FF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конце октября осень неумолимо  сдает свои позиции зиме. Теплые деньки сменяются холодными, лужи покрываются первым льдом,  укорачивается световой день. В это время наступают первые школьные каникулы, и дети с нетерпением ждут праздника, выпадающего на последний учебный день.</a:t>
            </a:r>
          </a:p>
          <a:p>
            <a:pPr algn="just">
              <a:lnSpc>
                <a:spcPts val="18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Праздник Хэллоуин имеет долгую и интересную историю. Название праздника – сокращение от 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All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 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Hallow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 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Even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, что в переводе значит «канун всех святых», однако редко кто уже называет праздник полным именем. </a:t>
            </a:r>
            <a:endParaRPr lang="ru-RU" b="1" i="1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90" y="3237569"/>
            <a:ext cx="2608818" cy="347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76" y="2263155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63" y="2368494"/>
            <a:ext cx="3403388" cy="3432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8019" y="-23077"/>
            <a:ext cx="931514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46240" y="100915"/>
            <a:ext cx="4246240" cy="661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800"/>
              </a:lnSpc>
            </a:pPr>
            <a:r>
              <a:rPr lang="ru-RU" sz="16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Принято считать, что корнями история праздника уходит к временам кельтов в Ирландии, где сначала его называли </a:t>
            </a:r>
            <a:r>
              <a:rPr lang="ru-RU" sz="16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Самайн</a:t>
            </a:r>
            <a:r>
              <a:rPr lang="ru-RU" sz="16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. Праздник ассоциировался со сбором урожая и праздновался язычниками. В 19 веке его привезли в Америку, а в 20-м он уже начал распространяться и в других странах.</a:t>
            </a:r>
          </a:p>
          <a:p>
            <a:pPr lvl="0" algn="just"/>
            <a:r>
              <a:rPr lang="ru-RU" sz="16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Самая распространенная забава Хэллоуина – это </a:t>
            </a:r>
            <a:r>
              <a:rPr lang="ru-RU" sz="16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trick-or-treating</a:t>
            </a:r>
            <a:r>
              <a:rPr lang="ru-RU" sz="16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 – трюк или угощение, сладость или пакость. Дети в различных костюмах  ходят к соседям, крича «</a:t>
            </a:r>
            <a:r>
              <a:rPr lang="ru-RU" sz="16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trick-or-treating</a:t>
            </a:r>
            <a:r>
              <a:rPr lang="ru-RU" sz="16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», после чего получают сладости. </a:t>
            </a:r>
          </a:p>
          <a:p>
            <a:pPr lvl="0" algn="just"/>
            <a:r>
              <a:rPr lang="ru-RU" sz="16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Наша школа вот уже второй год подряд проводит тематический урок-практикум. В этом году он проходил в 7 классе, в ходе мероприятия учащиеся познакомились с традициями и историей праздника, а также изготовили фонарь Джека - </a:t>
            </a:r>
            <a:r>
              <a:rPr lang="ru-RU" sz="16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Jack</a:t>
            </a:r>
            <a:r>
              <a:rPr lang="ru-RU" sz="16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-o'-</a:t>
            </a:r>
            <a:r>
              <a:rPr lang="ru-RU" sz="16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lantern</a:t>
            </a:r>
            <a:r>
              <a:rPr lang="ru-RU" sz="16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. Всё учащиеся были </a:t>
            </a:r>
            <a:r>
              <a:rPr lang="ru-RU" sz="1600" b="1" i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довольны </a:t>
            </a:r>
            <a:r>
              <a:rPr lang="ru-RU" sz="16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и отметили, что каждый год праздник становится неповторимым и запоминающимся.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Счастливого Хэллоуина! Отличных каникул!</a:t>
            </a:r>
          </a:p>
          <a:p>
            <a:pPr lvl="0" algn="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Учитель английского языка </a:t>
            </a:r>
            <a:r>
              <a:rPr lang="ru-RU" sz="1600" b="1" i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Леницкая</a:t>
            </a:r>
            <a:r>
              <a:rPr lang="ru-RU" sz="16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Н.А.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0" y="-8198"/>
            <a:ext cx="4388373" cy="329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10266"/>
            <a:ext cx="2398496" cy="319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144" y="0"/>
            <a:ext cx="9315144" cy="6858000"/>
          </a:xfrm>
          <a:prstGeom prst="rect">
            <a:avLst/>
          </a:prstGeom>
          <a:noFill/>
        </p:spPr>
      </p:pic>
      <p:pic>
        <p:nvPicPr>
          <p:cNvPr id="2051" name="Picture 3" descr="C:\Users\1\Desktop\фото в газету октябрь\скриншоты день учителя\интервью директора.mp4_snapshot_00.14.841.jpg"/>
          <p:cNvPicPr>
            <a:picLocks noChangeAspect="1" noChangeArrowheads="1"/>
          </p:cNvPicPr>
          <p:nvPr/>
        </p:nvPicPr>
        <p:blipFill rotWithShape="1">
          <a:blip r:embed="rId3" cstate="print"/>
          <a:srcRect l="2513" r="6506"/>
          <a:stretch/>
        </p:blipFill>
        <p:spPr bwMode="auto">
          <a:xfrm>
            <a:off x="23246" y="500042"/>
            <a:ext cx="500286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\Desktop\фото в газету октябрь\скриншоты день учителя\интервью к коридорах школы.mp4_snapshot_00.19.679.jpg"/>
          <p:cNvPicPr>
            <a:picLocks noChangeAspect="1" noChangeArrowheads="1"/>
          </p:cNvPicPr>
          <p:nvPr/>
        </p:nvPicPr>
        <p:blipFill>
          <a:blip r:embed="rId4" cstate="print"/>
          <a:srcRect r="27476" b="6249"/>
          <a:stretch>
            <a:fillRect/>
          </a:stretch>
        </p:blipFill>
        <p:spPr bwMode="auto">
          <a:xfrm>
            <a:off x="5141090" y="428604"/>
            <a:ext cx="4002909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14282" y="0"/>
            <a:ext cx="835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В школе работал телеканал «Учительский»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2" y="3571876"/>
            <a:ext cx="5000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Наши корреспонденты: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Глеб Пучков,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Новикова Милана,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Мельниченко Варвара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2053" name="Picture 5" descr="C:\Users\1\Desktop\фото в газету октябрь\видео на день учителя\репортаж  Варвара , Милана.mp4_snapshot_00.01.000.jpg"/>
          <p:cNvPicPr>
            <a:picLocks noChangeAspect="1" noChangeArrowheads="1"/>
          </p:cNvPicPr>
          <p:nvPr/>
        </p:nvPicPr>
        <p:blipFill>
          <a:blip r:embed="rId5" cstate="print"/>
          <a:srcRect l="18064" r="21719"/>
          <a:stretch>
            <a:fillRect/>
          </a:stretch>
        </p:blipFill>
        <p:spPr bwMode="auto">
          <a:xfrm>
            <a:off x="0" y="3357562"/>
            <a:ext cx="3419878" cy="32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 descr="C:\Users\1\Desktop\фото в газету октябрь\скриншоты день учителя\видео 6 класса.mp4_snapshot_02.18.8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5572116"/>
            <a:ext cx="2286016" cy="1285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00496" y="71435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144" y="0"/>
            <a:ext cx="9315144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142853"/>
            <a:ext cx="607223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i="1" dirty="0" smtClean="0">
              <a:solidFill>
                <a:srgbClr val="002060"/>
              </a:solidFill>
            </a:endParaRPr>
          </a:p>
          <a:p>
            <a:endParaRPr lang="ru-RU" sz="1200" b="1" i="1" dirty="0" smtClean="0">
              <a:solidFill>
                <a:srgbClr val="002060"/>
              </a:solidFill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	Осенний ветер кружит золотую и багряную листву, облака становятся тяжелее и темнее. Но, несмотря ни на что, октябрь не остается незамеченным. 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А всё потому, что 5 октября по всей стране отмечают праздник талантливые и одухотворенные люди - учителя! 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Этот праздник для ярких и блистательных, строгих и ласковых, терпеливых и чутких - праздник мудрых наставников.</a:t>
            </a:r>
            <a:br>
              <a:rPr lang="ru-RU" sz="1600" b="1" i="1" dirty="0" smtClean="0">
                <a:solidFill>
                  <a:srgbClr val="002060"/>
                </a:solidFill>
              </a:rPr>
            </a:br>
            <a:r>
              <a:rPr lang="ru-RU" sz="1600" b="1" i="1" dirty="0" smtClean="0">
                <a:solidFill>
                  <a:srgbClr val="002060"/>
                </a:solidFill>
              </a:rPr>
              <a:t>Без них не было бы ни президента, ни космонавта, ни врача, ведь  каждому из них двери в жизнь распахнул когда-то учитель. 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День учителя —один из самых ярких праздников в школе. И даже сейчас, в условиях пандемии и невозможности проводить массовые мероприятия, ни один учитель не остался без внимания.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С самого утра в школе царила праздничная атмосфера. Ребята в фойе школы громко и дружно поздравляли педагогов с этим замечательным праздником. Весь педагогический коллектив был приглашён на </a:t>
            </a:r>
            <a:r>
              <a:rPr lang="ru-RU" sz="1600" b="1" i="1" dirty="0" smtClean="0">
                <a:solidFill>
                  <a:srgbClr val="002060"/>
                </a:solidFill>
              </a:rPr>
              <a:t>видео концерт, </a:t>
            </a:r>
            <a:r>
              <a:rPr lang="ru-RU" sz="1600" b="1" i="1" dirty="0" smtClean="0">
                <a:solidFill>
                  <a:srgbClr val="002060"/>
                </a:solidFill>
              </a:rPr>
              <a:t>который с особым трепетом подготовили ученики и их классные руководители. Много хороших, добрых слов и пожеланий прозвучало в адрес педагогов. Грамоты и цветы были приятным дополнением.</a:t>
            </a:r>
          </a:p>
          <a:p>
            <a:endParaRPr lang="ru-RU" sz="1600" b="1" i="1" dirty="0" smtClean="0">
              <a:solidFill>
                <a:srgbClr val="002060"/>
              </a:solidFill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1600" b="1" i="1" dirty="0" err="1" smtClean="0">
                <a:solidFill>
                  <a:srgbClr val="002060"/>
                </a:solidFill>
              </a:rPr>
              <a:t>Леницкая</a:t>
            </a:r>
            <a:r>
              <a:rPr lang="ru-RU" sz="1600" b="1" i="1" dirty="0" smtClean="0">
                <a:solidFill>
                  <a:srgbClr val="002060"/>
                </a:solidFill>
              </a:rPr>
              <a:t> Наталья Александровна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/>
            </a:r>
            <a:br>
              <a:rPr lang="ru-RU" sz="1400" b="1" i="1" dirty="0" smtClean="0">
                <a:solidFill>
                  <a:srgbClr val="002060"/>
                </a:solidFill>
              </a:rPr>
            </a:br>
            <a:endParaRPr lang="ru-RU" sz="1400" b="1" i="1" dirty="0">
              <a:solidFill>
                <a:srgbClr val="002060"/>
              </a:solidFill>
            </a:endParaRPr>
          </a:p>
        </p:txBody>
      </p:sp>
      <p:pic>
        <p:nvPicPr>
          <p:cNvPr id="6147" name="Picture 3" descr="C:\Users\1\Desktop\фото в газету октябрь\видео на день учителя\Леницкая Н.А..mp4_snapshot_00.03.176.jpg"/>
          <p:cNvPicPr>
            <a:picLocks noChangeAspect="1" noChangeArrowheads="1"/>
          </p:cNvPicPr>
          <p:nvPr/>
        </p:nvPicPr>
        <p:blipFill>
          <a:blip r:embed="rId3" cstate="print"/>
          <a:srcRect l="15306" r="20408" b="4761"/>
          <a:stretch>
            <a:fillRect/>
          </a:stretch>
        </p:blipFill>
        <p:spPr bwMode="auto">
          <a:xfrm>
            <a:off x="1" y="214290"/>
            <a:ext cx="2657494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059832" y="0"/>
            <a:ext cx="5162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3366FF"/>
                </a:solidFill>
              </a:rPr>
              <a:t>День учителя</a:t>
            </a:r>
            <a:endParaRPr lang="ru-RU" sz="3200" b="1" i="1" dirty="0">
              <a:solidFill>
                <a:srgbClr val="3366FF"/>
              </a:solidFill>
            </a:endParaRPr>
          </a:p>
        </p:txBody>
      </p:sp>
      <p:pic>
        <p:nvPicPr>
          <p:cNvPr id="10" name="Picture 1" descr="C:\Users\1\Desktop\фото в газету октябрь\скриншоты день учителя\видео 6 класса.mp4_snapshot_02.18.8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14884"/>
            <a:ext cx="2285984" cy="1285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pic>
        <p:nvPicPr>
          <p:cNvPr id="5122" name="Picture 2" descr="C:\Users\1\Desktop\фото в газету октябрь\видео на день учителя\ш.jpg"/>
          <p:cNvPicPr>
            <a:picLocks noChangeAspect="1" noChangeArrowheads="1"/>
          </p:cNvPicPr>
          <p:nvPr/>
        </p:nvPicPr>
        <p:blipFill>
          <a:blip r:embed="rId3" cstate="print"/>
          <a:srcRect l="3077" r="12308" b="4895"/>
          <a:stretch>
            <a:fillRect/>
          </a:stretch>
        </p:blipFill>
        <p:spPr bwMode="auto">
          <a:xfrm>
            <a:off x="4286248" y="4143380"/>
            <a:ext cx="4391297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1\Desktop\фото в газету октябрь\видео на день учителя\видео 6 класса.mp4_snapshot_02.11.664.jpg"/>
          <p:cNvPicPr>
            <a:picLocks noChangeAspect="1" noChangeArrowheads="1"/>
          </p:cNvPicPr>
          <p:nvPr/>
        </p:nvPicPr>
        <p:blipFill>
          <a:blip r:embed="rId4" cstate="print"/>
          <a:srcRect r="25641" b="17948"/>
          <a:stretch>
            <a:fillRect/>
          </a:stretch>
        </p:blipFill>
        <p:spPr bwMode="auto">
          <a:xfrm>
            <a:off x="4071935" y="1000108"/>
            <a:ext cx="5072065" cy="314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71473" y="500042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3366FF"/>
                </a:solidFill>
              </a:rPr>
              <a:t>Покуда вертится Земля, спасибо вам, учителя!</a:t>
            </a:r>
            <a:endParaRPr lang="ru-RU" sz="2400" b="1" i="1" dirty="0">
              <a:solidFill>
                <a:srgbClr val="3366FF"/>
              </a:solidFill>
            </a:endParaRPr>
          </a:p>
        </p:txBody>
      </p:sp>
      <p:pic>
        <p:nvPicPr>
          <p:cNvPr id="11" name="Picture 1" descr="C:\Users\1\Desktop\фото в газету октябрь\скриншоты день учителя\видео 6 класса.mp4_snapshot_02.18.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928670"/>
            <a:ext cx="3429024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1\Desktop\фото в газету октябрь\видео на день учителя\видео 1 б класса.mp4_snapshot_01.11.993.jpg"/>
          <p:cNvPicPr>
            <a:picLocks noChangeAspect="1" noChangeArrowheads="1"/>
          </p:cNvPicPr>
          <p:nvPr/>
        </p:nvPicPr>
        <p:blipFill>
          <a:blip r:embed="rId6" cstate="print"/>
          <a:srcRect r="-3126" b="20897"/>
          <a:stretch>
            <a:fillRect/>
          </a:stretch>
        </p:blipFill>
        <p:spPr bwMode="auto">
          <a:xfrm>
            <a:off x="785786" y="2766551"/>
            <a:ext cx="3000396" cy="409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90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58"/>
            <a:ext cx="9329532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142852"/>
            <a:ext cx="5642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3366FF"/>
                </a:solidFill>
                <a:latin typeface="Cambria" pitchFamily="18" charset="0"/>
                <a:ea typeface="Cambria" pitchFamily="18" charset="0"/>
              </a:rPr>
              <a:t>Экспресс - опрос  учителей </a:t>
            </a:r>
          </a:p>
          <a:p>
            <a:pPr algn="ctr"/>
            <a:r>
              <a:rPr lang="ru-RU" sz="2800" b="1" i="1" dirty="0" smtClean="0">
                <a:solidFill>
                  <a:srgbClr val="3366FF"/>
                </a:solidFill>
                <a:latin typeface="Cambria" pitchFamily="18" charset="0"/>
                <a:ea typeface="Cambria" pitchFamily="18" charset="0"/>
              </a:rPr>
              <a:t>Впечатления о Дне Учителя</a:t>
            </a:r>
            <a:endParaRPr lang="ru-RU" sz="2800" b="1" i="1" dirty="0">
              <a:solidFill>
                <a:srgbClr val="3366FF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096958"/>
            <a:ext cx="6984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Абрамова Оксана Юрьевна: </a:t>
            </a:r>
            <a:r>
              <a:rPr lang="ru-RU" sz="14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Очень понравился праздник, был необычный формат.</a:t>
            </a:r>
          </a:p>
          <a:p>
            <a:endParaRPr lang="ru-RU" sz="1400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ru-RU" sz="14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Попов Валерий Евгеньевич: </a:t>
            </a:r>
            <a:r>
              <a:rPr lang="ru-RU" sz="14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Понравилось выступление Игоря </a:t>
            </a:r>
            <a:r>
              <a:rPr lang="ru-RU" sz="1400" i="1" dirty="0" err="1" smtClean="0">
                <a:solidFill>
                  <a:srgbClr val="002060"/>
                </a:solidFill>
                <a:latin typeface="Candara" panose="020E0502030303020204" pitchFamily="34" charset="0"/>
              </a:rPr>
              <a:t>Аглушевича</a:t>
            </a:r>
            <a:r>
              <a:rPr lang="ru-RU" sz="14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 из 9 класса 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                                             «Осенние мотивы». Он совместил игру на фортепиано и                                    видеоряд.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Лоренц Юлия Юрьевна:  </a:t>
            </a:r>
            <a:r>
              <a:rPr lang="ru-RU" sz="14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Очень понравились яркие, необычные выступления учащихся </a:t>
            </a:r>
          </a:p>
          <a:p>
            <a:pPr algn="ctr"/>
            <a:r>
              <a:rPr lang="ru-RU" sz="1400" i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6 и 9 класса.</a:t>
            </a:r>
          </a:p>
          <a:p>
            <a:endParaRPr lang="ru-RU" sz="1400" i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>
              <a:buFontTx/>
              <a:buChar char="-"/>
            </a:pPr>
            <a:endParaRPr lang="ru-RU" sz="1400" i="1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Воробьева Анна </a:t>
            </a:r>
            <a:r>
              <a:rPr lang="ru-RU" sz="1400" b="1" dirty="0" err="1" smtClean="0">
                <a:solidFill>
                  <a:srgbClr val="002060"/>
                </a:solidFill>
                <a:latin typeface="Candara" panose="020E0502030303020204" pitchFamily="34" charset="0"/>
              </a:rPr>
              <a:t>Ярославовна</a:t>
            </a:r>
            <a:r>
              <a:rPr lang="ru-RU" sz="14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: </a:t>
            </a:r>
            <a:r>
              <a:rPr lang="ru-RU" sz="1400" dirty="0" smtClean="0">
                <a:solidFill>
                  <a:srgbClr val="002060"/>
                </a:solidFill>
                <a:latin typeface="Candara" panose="020E0502030303020204" pitchFamily="34" charset="0"/>
              </a:rPr>
              <a:t>Впечатления только  положительные. Спасибо всем участникам концерта за создание праздничного настроения. Особое спасибо 7 классу!</a:t>
            </a:r>
          </a:p>
          <a:p>
            <a:endParaRPr lang="ru-RU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Candara" panose="020E0502030303020204" pitchFamily="34" charset="0"/>
                <a:ea typeface="Cambria" pitchFamily="18" charset="0"/>
              </a:rPr>
              <a:t>Школьные корреспонденты: </a:t>
            </a:r>
          </a:p>
          <a:p>
            <a:r>
              <a:rPr lang="ru-RU" sz="1400" dirty="0" err="1" smtClean="0">
                <a:solidFill>
                  <a:srgbClr val="002060"/>
                </a:solidFill>
                <a:latin typeface="Candara" panose="020E0502030303020204" pitchFamily="34" charset="0"/>
                <a:ea typeface="Cambria" pitchFamily="18" charset="0"/>
              </a:rPr>
              <a:t>Афонина</a:t>
            </a:r>
            <a:r>
              <a:rPr lang="ru-RU" sz="1400" dirty="0" smtClean="0">
                <a:solidFill>
                  <a:srgbClr val="002060"/>
                </a:solidFill>
                <a:latin typeface="Candara" panose="020E0502030303020204" pitchFamily="34" charset="0"/>
                <a:ea typeface="Cambria" pitchFamily="18" charset="0"/>
              </a:rPr>
              <a:t> Анфиса, </a:t>
            </a:r>
            <a:r>
              <a:rPr lang="ru-RU" sz="1400" dirty="0" err="1" smtClean="0">
                <a:solidFill>
                  <a:srgbClr val="002060"/>
                </a:solidFill>
                <a:latin typeface="Candara" panose="020E0502030303020204" pitchFamily="34" charset="0"/>
                <a:ea typeface="Cambria" pitchFamily="18" charset="0"/>
              </a:rPr>
              <a:t>Агабабян</a:t>
            </a:r>
            <a:r>
              <a:rPr lang="ru-RU" sz="1400" dirty="0" smtClean="0">
                <a:solidFill>
                  <a:srgbClr val="002060"/>
                </a:solidFill>
                <a:latin typeface="Candara" panose="020E0502030303020204" pitchFamily="34" charset="0"/>
                <a:ea typeface="Cambria" pitchFamily="18" charset="0"/>
              </a:rPr>
              <a:t> Варвара и </a:t>
            </a:r>
            <a:r>
              <a:rPr lang="ru-RU" sz="1400" dirty="0" err="1" smtClean="0">
                <a:solidFill>
                  <a:srgbClr val="002060"/>
                </a:solidFill>
                <a:latin typeface="Candara" panose="020E0502030303020204" pitchFamily="34" charset="0"/>
                <a:ea typeface="Cambria" pitchFamily="18" charset="0"/>
              </a:rPr>
              <a:t>Лисина</a:t>
            </a:r>
            <a:r>
              <a:rPr lang="ru-RU" sz="1400" dirty="0" smtClean="0">
                <a:solidFill>
                  <a:srgbClr val="002060"/>
                </a:solidFill>
                <a:latin typeface="Candara" panose="020E0502030303020204" pitchFamily="34" charset="0"/>
                <a:ea typeface="Cambria" pitchFamily="18" charset="0"/>
              </a:rPr>
              <a:t> Надежда</a:t>
            </a:r>
          </a:p>
        </p:txBody>
      </p:sp>
      <p:pic>
        <p:nvPicPr>
          <p:cNvPr id="12" name="Picture 1" descr="C:\Users\1\Desktop\фото в газету октябрь\скриншоты день учителя\видео 6 класса.mp4_snapshot_02.18.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0902" y="4952442"/>
            <a:ext cx="1728192" cy="972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718401" y="886907"/>
            <a:ext cx="2850998" cy="213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5" t="4222"/>
          <a:stretch/>
        </p:blipFill>
        <p:spPr>
          <a:xfrm>
            <a:off x="539552" y="4461987"/>
            <a:ext cx="2539302" cy="2538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7" t="8940" r="17143"/>
          <a:stretch/>
        </p:blipFill>
        <p:spPr>
          <a:xfrm>
            <a:off x="5821569" y="4151183"/>
            <a:ext cx="3213487" cy="2569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99392"/>
            <a:ext cx="9408047" cy="70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55550" y="1013379"/>
            <a:ext cx="849694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002060"/>
                </a:solidFill>
              </a:rPr>
              <a:t>8 октября состоялся очередной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школьный турнир по мини – футболу на спортивной площадке ЧОУ «Школа «Альфа и Омега»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</a:t>
            </a:r>
            <a:r>
              <a:rPr lang="ru-RU" sz="20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есмотря на  то что уже октябрь, нам очень повезло с погодой, ребята  с энтузиазмом  играли на  спортивной площадке, показывая свое мастерство и азарт. Каждый период учащиеся выкладывались на все сто процентов.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возрастной группе </a:t>
            </a:r>
            <a:r>
              <a:rPr lang="ru-RU" sz="20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1-2 классы места распределились в следующем порядке: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 класс – 1 место;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1а класс – 2 место;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1б класс – 3 место.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428604"/>
            <a:ext cx="6542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3366FF"/>
                </a:solidFill>
              </a:rPr>
              <a:t>Школьный турнир по футболу</a:t>
            </a:r>
            <a:endParaRPr lang="ru-RU" sz="3200" b="1" i="1" dirty="0">
              <a:solidFill>
                <a:srgbClr val="3366FF"/>
              </a:solidFill>
            </a:endParaRPr>
          </a:p>
        </p:txBody>
      </p:sp>
      <p:pic>
        <p:nvPicPr>
          <p:cNvPr id="7" name="Picture 2" descr="C:\Users\1\Desktop\IMG-20201013-WA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0381" y="3428608"/>
            <a:ext cx="3123619" cy="33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1\Desktop\фото в газету октябрь\IMG-20201013-WA0017.jpg"/>
          <p:cNvPicPr>
            <a:picLocks noChangeAspect="1" noChangeArrowheads="1"/>
          </p:cNvPicPr>
          <p:nvPr/>
        </p:nvPicPr>
        <p:blipFill>
          <a:blip r:embed="rId4" cstate="print"/>
          <a:srcRect t="3501" r="-94"/>
          <a:stretch>
            <a:fillRect/>
          </a:stretch>
        </p:blipFill>
        <p:spPr bwMode="auto">
          <a:xfrm>
            <a:off x="107504" y="4459090"/>
            <a:ext cx="3161219" cy="2285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1\Desktop\IMG-20201013-WA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1713" y="3583826"/>
            <a:ext cx="2768668" cy="315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1514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28794" y="428604"/>
            <a:ext cx="6542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3366FF"/>
                </a:solidFill>
              </a:rPr>
              <a:t>Школьный турнир по футболу</a:t>
            </a:r>
            <a:endParaRPr lang="ru-RU" sz="3200" b="1" i="1" dirty="0">
              <a:solidFill>
                <a:srgbClr val="3366FF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000109"/>
            <a:ext cx="3779912" cy="3411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57233"/>
            <a:ext cx="4810040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1\Desktop\IMG-20201013-WA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293096"/>
            <a:ext cx="4787651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504" y="4429133"/>
            <a:ext cx="331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Возрастная группа  6 - 8 классы: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 класс – 1 место;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8 класс – 2 место;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 класс – 3 место.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 группе  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9  - 10, </a:t>
            </a: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 сборной классов победила дружба.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s://i09.fotocdn.net/s110/68cb1fb8ad5fc437/public_pin_l/2441587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848" y="0"/>
            <a:ext cx="93151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1\Desktop\фото в газету октябрь\IMG-20201013-WA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068960"/>
            <a:ext cx="2808312" cy="3235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1\Desktop\IMG-20201013-WA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85728"/>
            <a:ext cx="502622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1\Desktop\фото в газету октябрь\IMG-20201013-WA0041.jpg"/>
          <p:cNvPicPr>
            <a:picLocks noChangeAspect="1" noChangeArrowheads="1"/>
          </p:cNvPicPr>
          <p:nvPr/>
        </p:nvPicPr>
        <p:blipFill>
          <a:blip r:embed="rId5" cstate="print"/>
          <a:srcRect t="14174" r="5021" b="38942"/>
          <a:stretch>
            <a:fillRect/>
          </a:stretch>
        </p:blipFill>
        <p:spPr bwMode="auto">
          <a:xfrm>
            <a:off x="2607248" y="3232773"/>
            <a:ext cx="350046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1\Desktop\IMG-20201013-WA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0"/>
            <a:ext cx="2714644" cy="3977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4365103"/>
            <a:ext cx="26642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Возрастная 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группа  </a:t>
            </a:r>
            <a:endParaRPr lang="ru-RU" b="1" i="1" dirty="0" smtClean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 </a:t>
            </a:r>
            <a:r>
              <a:rPr lang="ru-RU" b="1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- 5 классы: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 класс – 1 место;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 класс – 2 место;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 класс – 3 место.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671</Words>
  <Application>Microsoft Office PowerPoint</Application>
  <PresentationFormat>Экран (4:3)</PresentationFormat>
  <Paragraphs>172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</vt:lpstr>
      <vt:lpstr>Candara</vt:lpstr>
      <vt:lpstr>Century Schoolbook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Игорь</cp:lastModifiedBy>
  <cp:revision>166</cp:revision>
  <dcterms:created xsi:type="dcterms:W3CDTF">2020-10-17T07:38:05Z</dcterms:created>
  <dcterms:modified xsi:type="dcterms:W3CDTF">2020-11-07T04:48:30Z</dcterms:modified>
</cp:coreProperties>
</file>