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256" r:id="rId2"/>
    <p:sldId id="257" r:id="rId3"/>
    <p:sldId id="278" r:id="rId4"/>
    <p:sldId id="279" r:id="rId5"/>
    <p:sldId id="281" r:id="rId6"/>
    <p:sldId id="258" r:id="rId7"/>
    <p:sldId id="277" r:id="rId8"/>
    <p:sldId id="259" r:id="rId9"/>
    <p:sldId id="285" r:id="rId10"/>
    <p:sldId id="283" r:id="rId11"/>
    <p:sldId id="260" r:id="rId12"/>
    <p:sldId id="261" r:id="rId13"/>
    <p:sldId id="262" r:id="rId14"/>
    <p:sldId id="263" r:id="rId15"/>
    <p:sldId id="264" r:id="rId16"/>
    <p:sldId id="265" r:id="rId17"/>
    <p:sldId id="266" r:id="rId18"/>
    <p:sldId id="267" r:id="rId19"/>
    <p:sldId id="268" r:id="rId20"/>
    <p:sldId id="269" r:id="rId21"/>
    <p:sldId id="284" r:id="rId22"/>
    <p:sldId id="275" r:id="rId23"/>
    <p:sldId id="282" r:id="rId24"/>
    <p:sldId id="280" r:id="rId25"/>
    <p:sldId id="274" r:id="rId26"/>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8B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651" autoAdjust="0"/>
  </p:normalViewPr>
  <p:slideViewPr>
    <p:cSldViewPr>
      <p:cViewPr>
        <p:scale>
          <a:sx n="80" d="100"/>
          <a:sy n="80" d="100"/>
        </p:scale>
        <p:origin x="-1086"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29"/>
  <c:chart>
    <c:autoTitleDeleted val="1"/>
    <c:plotArea>
      <c:layout/>
      <c:barChart>
        <c:barDir val="col"/>
        <c:grouping val="clustered"/>
        <c:ser>
          <c:idx val="0"/>
          <c:order val="0"/>
          <c:tx>
            <c:strRef>
              <c:f>Лист1!$B$1</c:f>
              <c:strCache>
                <c:ptCount val="1"/>
                <c:pt idx="0">
                  <c:v>Столбец1</c:v>
                </c:pt>
              </c:strCache>
            </c:strRef>
          </c:tx>
          <c:cat>
            <c:strRef>
              <c:f>Лист1!$A$2:$A$5</c:f>
              <c:strCache>
                <c:ptCount val="4"/>
                <c:pt idx="0">
                  <c:v>первые</c:v>
                </c:pt>
                <c:pt idx="1">
                  <c:v>последние </c:v>
                </c:pt>
                <c:pt idx="2">
                  <c:v>первые и последние</c:v>
                </c:pt>
                <c:pt idx="3">
                  <c:v>никакие </c:v>
                </c:pt>
              </c:strCache>
            </c:strRef>
          </c:cat>
          <c:val>
            <c:numRef>
              <c:f>Лист1!$B$2:$B$5</c:f>
              <c:numCache>
                <c:formatCode>General</c:formatCode>
                <c:ptCount val="4"/>
                <c:pt idx="0">
                  <c:v>4</c:v>
                </c:pt>
                <c:pt idx="1">
                  <c:v>3</c:v>
                </c:pt>
                <c:pt idx="2">
                  <c:v>5</c:v>
                </c:pt>
                <c:pt idx="3">
                  <c:v>3</c:v>
                </c:pt>
              </c:numCache>
            </c:numRef>
          </c:val>
        </c:ser>
        <c:ser>
          <c:idx val="1"/>
          <c:order val="1"/>
          <c:tx>
            <c:strRef>
              <c:f>Лист1!$C$1</c:f>
              <c:strCache>
                <c:ptCount val="1"/>
                <c:pt idx="0">
                  <c:v>Столбец2</c:v>
                </c:pt>
              </c:strCache>
            </c:strRef>
          </c:tx>
          <c:cat>
            <c:strRef>
              <c:f>Лист1!$A$2:$A$5</c:f>
              <c:strCache>
                <c:ptCount val="4"/>
                <c:pt idx="0">
                  <c:v>первые</c:v>
                </c:pt>
                <c:pt idx="1">
                  <c:v>последние </c:v>
                </c:pt>
                <c:pt idx="2">
                  <c:v>первые и последние</c:v>
                </c:pt>
                <c:pt idx="3">
                  <c:v>никакие </c:v>
                </c:pt>
              </c:strCache>
            </c:strRef>
          </c:cat>
          <c:val>
            <c:numRef>
              <c:f>Лист1!$C$2:$C$5</c:f>
            </c:numRef>
          </c:val>
        </c:ser>
        <c:ser>
          <c:idx val="2"/>
          <c:order val="2"/>
          <c:tx>
            <c:strRef>
              <c:f>Лист1!$D$1</c:f>
              <c:strCache>
                <c:ptCount val="1"/>
                <c:pt idx="0">
                  <c:v>Столбец3</c:v>
                </c:pt>
              </c:strCache>
            </c:strRef>
          </c:tx>
          <c:cat>
            <c:strRef>
              <c:f>Лист1!$A$2:$A$5</c:f>
              <c:strCache>
                <c:ptCount val="4"/>
                <c:pt idx="0">
                  <c:v>первые</c:v>
                </c:pt>
                <c:pt idx="1">
                  <c:v>последние </c:v>
                </c:pt>
                <c:pt idx="2">
                  <c:v>первые и последние</c:v>
                </c:pt>
                <c:pt idx="3">
                  <c:v>никакие </c:v>
                </c:pt>
              </c:strCache>
            </c:strRef>
          </c:cat>
          <c:val>
            <c:numRef>
              <c:f>Лист1!$D$2:$D$5</c:f>
            </c:numRef>
          </c:val>
        </c:ser>
        <c:axId val="83209600"/>
        <c:axId val="83223680"/>
      </c:barChart>
      <c:catAx>
        <c:axId val="83209600"/>
        <c:scaling>
          <c:orientation val="minMax"/>
        </c:scaling>
        <c:axPos val="b"/>
        <c:tickLblPos val="nextTo"/>
        <c:txPr>
          <a:bodyPr/>
          <a:lstStyle/>
          <a:p>
            <a:pPr>
              <a:defRPr sz="1200"/>
            </a:pPr>
            <a:endParaRPr lang="ru-RU"/>
          </a:p>
        </c:txPr>
        <c:crossAx val="83223680"/>
        <c:crosses val="autoZero"/>
        <c:auto val="1"/>
        <c:lblAlgn val="ctr"/>
        <c:lblOffset val="100"/>
      </c:catAx>
      <c:valAx>
        <c:axId val="83223680"/>
        <c:scaling>
          <c:orientation val="minMax"/>
        </c:scaling>
        <c:axPos val="l"/>
        <c:majorGridlines/>
        <c:numFmt formatCode="General" sourceLinked="1"/>
        <c:tickLblPos val="nextTo"/>
        <c:txPr>
          <a:bodyPr/>
          <a:lstStyle/>
          <a:p>
            <a:pPr>
              <a:defRPr sz="1200"/>
            </a:pPr>
            <a:endParaRPr lang="ru-RU"/>
          </a:p>
        </c:txPr>
        <c:crossAx val="83209600"/>
        <c:crosses val="autoZero"/>
        <c:crossBetween val="between"/>
      </c:valAx>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9"/>
  <c:chart>
    <c:autoTitleDeleted val="1"/>
    <c:plotArea>
      <c:layout/>
      <c:barChart>
        <c:barDir val="col"/>
        <c:grouping val="clustered"/>
        <c:ser>
          <c:idx val="0"/>
          <c:order val="0"/>
          <c:tx>
            <c:strRef>
              <c:f>Лист1!$B$1</c:f>
              <c:strCache>
                <c:ptCount val="1"/>
                <c:pt idx="0">
                  <c:v>Столбец1</c:v>
                </c:pt>
              </c:strCache>
            </c:strRef>
          </c:tx>
          <c:cat>
            <c:strRef>
              <c:f>Лист1!$A$2:$A$4</c:f>
              <c:strCache>
                <c:ptCount val="3"/>
                <c:pt idx="0">
                  <c:v>4-5</c:v>
                </c:pt>
                <c:pt idx="1">
                  <c:v>10-20</c:v>
                </c:pt>
                <c:pt idx="2">
                  <c:v>40 и более</c:v>
                </c:pt>
              </c:strCache>
            </c:strRef>
          </c:cat>
          <c:val>
            <c:numRef>
              <c:f>Лист1!$B$2:$B$4</c:f>
              <c:numCache>
                <c:formatCode>General</c:formatCode>
                <c:ptCount val="3"/>
                <c:pt idx="0">
                  <c:v>1</c:v>
                </c:pt>
                <c:pt idx="1">
                  <c:v>2</c:v>
                </c:pt>
                <c:pt idx="2">
                  <c:v>10</c:v>
                </c:pt>
              </c:numCache>
            </c:numRef>
          </c:val>
        </c:ser>
        <c:ser>
          <c:idx val="2"/>
          <c:order val="1"/>
          <c:tx>
            <c:strRef>
              <c:f>Лист1!$D$1</c:f>
              <c:strCache>
                <c:ptCount val="1"/>
                <c:pt idx="0">
                  <c:v>Столбец3</c:v>
                </c:pt>
              </c:strCache>
            </c:strRef>
          </c:tx>
          <c:cat>
            <c:strRef>
              <c:f>Лист1!$A$2:$A$4</c:f>
              <c:strCache>
                <c:ptCount val="3"/>
                <c:pt idx="0">
                  <c:v>4-5</c:v>
                </c:pt>
                <c:pt idx="1">
                  <c:v>10-20</c:v>
                </c:pt>
                <c:pt idx="2">
                  <c:v>40 и более</c:v>
                </c:pt>
              </c:strCache>
            </c:strRef>
          </c:cat>
          <c:val>
            <c:numRef>
              <c:f>Лист1!$D$2:$D$4</c:f>
            </c:numRef>
          </c:val>
        </c:ser>
        <c:axId val="72688384"/>
        <c:axId val="72689920"/>
      </c:barChart>
      <c:catAx>
        <c:axId val="72688384"/>
        <c:scaling>
          <c:orientation val="minMax"/>
        </c:scaling>
        <c:axPos val="b"/>
        <c:tickLblPos val="nextTo"/>
        <c:txPr>
          <a:bodyPr/>
          <a:lstStyle/>
          <a:p>
            <a:pPr>
              <a:defRPr sz="1200"/>
            </a:pPr>
            <a:endParaRPr lang="ru-RU"/>
          </a:p>
        </c:txPr>
        <c:crossAx val="72689920"/>
        <c:crosses val="autoZero"/>
        <c:auto val="1"/>
        <c:lblAlgn val="ctr"/>
        <c:lblOffset val="100"/>
      </c:catAx>
      <c:valAx>
        <c:axId val="72689920"/>
        <c:scaling>
          <c:orientation val="minMax"/>
        </c:scaling>
        <c:axPos val="l"/>
        <c:majorGridlines/>
        <c:numFmt formatCode="General" sourceLinked="1"/>
        <c:tickLblPos val="nextTo"/>
        <c:txPr>
          <a:bodyPr/>
          <a:lstStyle/>
          <a:p>
            <a:pPr>
              <a:defRPr sz="1200"/>
            </a:pPr>
            <a:endParaRPr lang="ru-RU"/>
          </a:p>
        </c:txPr>
        <c:crossAx val="72688384"/>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9"/>
  <c:chart>
    <c:autoTitleDeleted val="1"/>
    <c:plotArea>
      <c:layout/>
      <c:barChart>
        <c:barDir val="col"/>
        <c:grouping val="clustered"/>
        <c:ser>
          <c:idx val="0"/>
          <c:order val="0"/>
          <c:tx>
            <c:strRef>
              <c:f>Лист1!$B$1</c:f>
              <c:strCache>
                <c:ptCount val="1"/>
                <c:pt idx="0">
                  <c:v>Столбец1</c:v>
                </c:pt>
              </c:strCache>
            </c:strRef>
          </c:tx>
          <c:cat>
            <c:strRef>
              <c:f>Лист1!$A$2:$A$4</c:f>
              <c:strCache>
                <c:ptCount val="3"/>
                <c:pt idx="0">
                  <c:v>раз в полугодие</c:v>
                </c:pt>
                <c:pt idx="1">
                  <c:v>раз в месяц</c:v>
                </c:pt>
                <c:pt idx="2">
                  <c:v>раз в неделю</c:v>
                </c:pt>
              </c:strCache>
            </c:strRef>
          </c:cat>
          <c:val>
            <c:numRef>
              <c:f>Лист1!$B$2:$B$4</c:f>
              <c:numCache>
                <c:formatCode>General</c:formatCode>
                <c:ptCount val="3"/>
                <c:pt idx="0">
                  <c:v>8</c:v>
                </c:pt>
                <c:pt idx="1">
                  <c:v>2</c:v>
                </c:pt>
                <c:pt idx="2">
                  <c:v>3</c:v>
                </c:pt>
              </c:numCache>
            </c:numRef>
          </c:val>
        </c:ser>
        <c:ser>
          <c:idx val="2"/>
          <c:order val="1"/>
          <c:tx>
            <c:strRef>
              <c:f>Лист1!$D$1</c:f>
              <c:strCache>
                <c:ptCount val="1"/>
                <c:pt idx="0">
                  <c:v>Столбец3</c:v>
                </c:pt>
              </c:strCache>
            </c:strRef>
          </c:tx>
          <c:cat>
            <c:strRef>
              <c:f>Лист1!$A$2:$A$4</c:f>
              <c:strCache>
                <c:ptCount val="3"/>
                <c:pt idx="0">
                  <c:v>раз в полугодие</c:v>
                </c:pt>
                <c:pt idx="1">
                  <c:v>раз в месяц</c:v>
                </c:pt>
                <c:pt idx="2">
                  <c:v>раз в неделю</c:v>
                </c:pt>
              </c:strCache>
            </c:strRef>
          </c:cat>
          <c:val>
            <c:numRef>
              <c:f>Лист1!$D$2:$D$4</c:f>
            </c:numRef>
          </c:val>
        </c:ser>
        <c:axId val="83244928"/>
        <c:axId val="83246464"/>
      </c:barChart>
      <c:catAx>
        <c:axId val="83244928"/>
        <c:scaling>
          <c:orientation val="minMax"/>
        </c:scaling>
        <c:axPos val="b"/>
        <c:tickLblPos val="nextTo"/>
        <c:txPr>
          <a:bodyPr/>
          <a:lstStyle/>
          <a:p>
            <a:pPr>
              <a:defRPr sz="1200"/>
            </a:pPr>
            <a:endParaRPr lang="ru-RU"/>
          </a:p>
        </c:txPr>
        <c:crossAx val="83246464"/>
        <c:crosses val="autoZero"/>
        <c:auto val="1"/>
        <c:lblAlgn val="ctr"/>
        <c:lblOffset val="100"/>
      </c:catAx>
      <c:valAx>
        <c:axId val="83246464"/>
        <c:scaling>
          <c:orientation val="minMax"/>
        </c:scaling>
        <c:axPos val="l"/>
        <c:majorGridlines/>
        <c:numFmt formatCode="General" sourceLinked="1"/>
        <c:tickLblPos val="nextTo"/>
        <c:txPr>
          <a:bodyPr/>
          <a:lstStyle/>
          <a:p>
            <a:pPr>
              <a:defRPr sz="1200"/>
            </a:pPr>
            <a:endParaRPr lang="ru-RU"/>
          </a:p>
        </c:txPr>
        <c:crossAx val="83244928"/>
        <c:crosses val="autoZero"/>
        <c:crossBetween val="between"/>
      </c:valAx>
    </c:plotArea>
    <c:plotVisOnly val="1"/>
  </c:chart>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64D7115-7F5E-4D5F-B094-E53E3AF1DCCE}" type="datetimeFigureOut">
              <a:rPr lang="ru-RU" smtClean="0"/>
              <a:pPr/>
              <a:t>23.05.2014</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392FE147-EEE9-4B09-881B-C8F748BC104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2FE147-EEE9-4B09-881B-C8F748BC1040}"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2FE147-EEE9-4B09-881B-C8F748BC1040}" type="slidenum">
              <a:rPr lang="ru-RU" smtClean="0"/>
              <a:pPr/>
              <a:t>12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92FE147-EEE9-4B09-881B-C8F748BC1040}"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4BD7C3D-EB87-4F5A-998F-A52BE7773676}" type="datetimeFigureOut">
              <a:rPr lang="ru-RU" smtClean="0"/>
              <a:pPr/>
              <a:t>23.05.2014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CE59FF-E8BD-4C28-8BB9-F5031E813E9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D7C3D-EB87-4F5A-998F-A52BE7773676}" type="datetimeFigureOut">
              <a:rPr lang="ru-RU" smtClean="0"/>
              <a:pPr/>
              <a:t>23.05.2014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E59FF-E8BD-4C28-8BB9-F5031E813E93}" type="slidenum">
              <a:rPr lang="ru-RU" smtClean="0"/>
              <a:pPr/>
              <a:t>‹#›</a:t>
            </a:fld>
            <a:endParaRPr lang="ru-RU"/>
          </a:p>
        </p:txBody>
      </p:sp>
      <p:sp>
        <p:nvSpPr>
          <p:cNvPr id="13313" name="Rectangle 1"/>
          <p:cNvSpPr>
            <a:spLocks noChangeArrowheads="1"/>
          </p:cNvSpPr>
          <p:nvPr/>
        </p:nvSpPr>
        <p:spPr bwMode="auto">
          <a:xfrm>
            <a:off x="0" y="6642556"/>
            <a:ext cx="1245854" cy="21544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lumMod val="50000"/>
                  </a:schemeClr>
                </a:solidFill>
                <a:effectLst/>
                <a:latin typeface="Arial" pitchFamily="34" charset="0"/>
                <a:ea typeface="Calibri" pitchFamily="34" charset="0"/>
                <a:cs typeface="Times New Roman" pitchFamily="18" charset="0"/>
              </a:rPr>
              <a:t>FokinaLida.75@mail.ru</a:t>
            </a:r>
            <a:endParaRPr kumimoji="0" lang="en-US" sz="800" b="0" i="0" u="none" strike="noStrike" cap="none" normalizeH="0" baseline="0" dirty="0" smtClean="0">
              <a:ln>
                <a:noFill/>
              </a:ln>
              <a:solidFill>
                <a:schemeClr val="bg1">
                  <a:lumMod val="50000"/>
                </a:schemeClr>
              </a:solidFill>
              <a:effectLst/>
              <a:latin typeface="Arial" pitchFamily="34" charset="0"/>
              <a:cs typeface="Arial" pitchFamily="34" charset="0"/>
            </a:endParaRPr>
          </a:p>
        </p:txBody>
      </p:sp>
      <p:sp>
        <p:nvSpPr>
          <p:cNvPr id="9" name="Скругленный прямоугольник 8"/>
          <p:cNvSpPr/>
          <p:nvPr/>
        </p:nvSpPr>
        <p:spPr>
          <a:xfrm>
            <a:off x="179512" y="188640"/>
            <a:ext cx="8784976" cy="64807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pic>
        <p:nvPicPr>
          <p:cNvPr id="10" name="Рисунок 9" descr="MyFirstSchoolDay1.jpg"/>
          <p:cNvPicPr>
            <a:picLocks noChangeAspect="1"/>
          </p:cNvPicPr>
          <p:nvPr/>
        </p:nvPicPr>
        <p:blipFill>
          <a:blip r:embed="rId14" cstate="screen">
            <a:clrChange>
              <a:clrFrom>
                <a:srgbClr val="FFFEFF"/>
              </a:clrFrom>
              <a:clrTo>
                <a:srgbClr val="FFFEFF">
                  <a:alpha val="0"/>
                </a:srgbClr>
              </a:clrTo>
            </a:clrChange>
          </a:blip>
          <a:stretch>
            <a:fillRect/>
          </a:stretch>
        </p:blipFill>
        <p:spPr>
          <a:xfrm>
            <a:off x="7092280" y="5157192"/>
            <a:ext cx="1828800" cy="1399032"/>
          </a:xfrm>
          <a:prstGeom prst="rect">
            <a:avLst/>
          </a:prstGeom>
        </p:spPr>
      </p:pic>
      <p:pic>
        <p:nvPicPr>
          <p:cNvPr id="13314" name="Picture 2"/>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rot="20135246">
            <a:off x="138348" y="162073"/>
            <a:ext cx="974707" cy="88031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476672"/>
            <a:ext cx="7992888" cy="2160240"/>
          </a:xfrm>
          <a:prstGeom prst="rect">
            <a:avLst/>
          </a:prstGeom>
          <a:noFill/>
        </p:spPr>
        <p:txBody>
          <a:bodyPr wrap="none">
            <a:prstTxWarp prst="textPlain">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ru-RU" sz="5400" b="1" dirty="0" smtClean="0">
                <a:ln/>
                <a:solidFill>
                  <a:srgbClr val="FF0000"/>
                </a:solidFill>
                <a:effectLst>
                  <a:outerShdw blurRad="38100" dist="38100" dir="2700000" algn="tl">
                    <a:srgbClr val="000000">
                      <a:alpha val="43137"/>
                    </a:srgbClr>
                  </a:outerShdw>
                </a:effectLst>
                <a:latin typeface="Monotype Corsiva" pitchFamily="66" charset="0"/>
              </a:rPr>
              <a:t>Школьный калейдоскоп</a:t>
            </a:r>
            <a:endParaRPr lang="ru-RU" sz="5400" b="1" dirty="0">
              <a:ln/>
              <a:solidFill>
                <a:srgbClr val="FF0000"/>
              </a:solidFill>
              <a:effectLst>
                <a:outerShdw blurRad="38100" dist="38100" dir="2700000" algn="tl">
                  <a:srgbClr val="000000">
                    <a:alpha val="43137"/>
                  </a:srgbClr>
                </a:outerShdw>
              </a:effectLst>
              <a:latin typeface="Monotype Corsiva" pitchFamily="66" charset="0"/>
            </a:endParaRPr>
          </a:p>
        </p:txBody>
      </p:sp>
      <p:pic>
        <p:nvPicPr>
          <p:cNvPr id="1026" name="Picture 2"/>
          <p:cNvPicPr>
            <a:picLocks noChangeAspect="1" noChangeArrowheads="1"/>
          </p:cNvPicPr>
          <p:nvPr/>
        </p:nvPicPr>
        <p:blipFill>
          <a:blip r:embed="rId2" cstate="print"/>
          <a:srcRect b="4457"/>
          <a:stretch>
            <a:fillRect/>
          </a:stretch>
        </p:blipFill>
        <p:spPr bwMode="auto">
          <a:xfrm>
            <a:off x="323528" y="2492896"/>
            <a:ext cx="6336704" cy="4032160"/>
          </a:xfrm>
          <a:prstGeom prst="rect">
            <a:avLst/>
          </a:prstGeom>
          <a:ln>
            <a:noFill/>
          </a:ln>
          <a:effectLst>
            <a:softEdge rad="112500"/>
          </a:effectLst>
        </p:spPr>
      </p:pic>
      <p:sp>
        <p:nvSpPr>
          <p:cNvPr id="5" name="TextBox 4"/>
          <p:cNvSpPr txBox="1"/>
          <p:nvPr/>
        </p:nvSpPr>
        <p:spPr>
          <a:xfrm>
            <a:off x="3491880" y="4797152"/>
            <a:ext cx="3384376" cy="1261884"/>
          </a:xfrm>
          <a:prstGeom prst="rect">
            <a:avLst/>
          </a:prstGeom>
          <a:noFill/>
        </p:spPr>
        <p:txBody>
          <a:bodyPr wrap="square" rtlCol="0">
            <a:spAutoFit/>
          </a:bodyPr>
          <a:lstStyle/>
          <a:p>
            <a:pPr algn="ctr"/>
            <a:r>
              <a:rPr lang="ru-RU" sz="4000" b="1" i="1" dirty="0" smtClean="0">
                <a:solidFill>
                  <a:srgbClr val="FF0000"/>
                </a:solidFill>
                <a:latin typeface="Arno Pro Smbd" pitchFamily="18" charset="0"/>
              </a:rPr>
              <a:t>Выпускники </a:t>
            </a:r>
            <a:r>
              <a:rPr lang="ru-RU" sz="3600" b="1" i="1" dirty="0" smtClean="0">
                <a:solidFill>
                  <a:srgbClr val="FF0000"/>
                </a:solidFill>
                <a:latin typeface="Arno Pro Smbd" pitchFamily="18" charset="0"/>
              </a:rPr>
              <a:t>          2014 г.</a:t>
            </a:r>
            <a:endParaRPr lang="ru-RU" sz="3600" b="1" i="1" dirty="0">
              <a:solidFill>
                <a:srgbClr val="FF0000"/>
              </a:solidFill>
              <a:latin typeface="Arno Pro Smbd" pitchFamily="18" charset="0"/>
            </a:endParaRPr>
          </a:p>
        </p:txBody>
      </p:sp>
      <p:sp>
        <p:nvSpPr>
          <p:cNvPr id="6" name="TextBox 5"/>
          <p:cNvSpPr txBox="1"/>
          <p:nvPr/>
        </p:nvSpPr>
        <p:spPr>
          <a:xfrm>
            <a:off x="3635896" y="6021288"/>
            <a:ext cx="3251211" cy="369332"/>
          </a:xfrm>
          <a:prstGeom prst="rect">
            <a:avLst/>
          </a:prstGeom>
          <a:noFill/>
        </p:spPr>
        <p:txBody>
          <a:bodyPr wrap="none" rtlCol="0">
            <a:spAutoFit/>
          </a:bodyPr>
          <a:lstStyle/>
          <a:p>
            <a:r>
              <a:rPr lang="ru-RU" b="1" i="1" dirty="0" smtClean="0">
                <a:solidFill>
                  <a:srgbClr val="0628BA"/>
                </a:solidFill>
                <a:latin typeface="Arno Pro Smbd" pitchFamily="18" charset="0"/>
              </a:rPr>
              <a:t>НОУ «Школа «Альфа и Омега»</a:t>
            </a:r>
            <a:endParaRPr lang="ru-RU" b="1" i="1" dirty="0">
              <a:solidFill>
                <a:srgbClr val="0628BA"/>
              </a:solidFill>
              <a:latin typeface="Arno Pro Smbd"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В добрый путь, дорогие выпускники!</a:t>
            </a:r>
            <a:b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br>
            <a:endPar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endParaRPr>
          </a:p>
        </p:txBody>
      </p:sp>
      <p:sp>
        <p:nvSpPr>
          <p:cNvPr id="2049" name="Rectangle 1"/>
          <p:cNvSpPr>
            <a:spLocks noChangeArrowheads="1"/>
          </p:cNvSpPr>
          <p:nvPr/>
        </p:nvSpPr>
        <p:spPr bwMode="auto">
          <a:xfrm>
            <a:off x="2771800" y="980728"/>
            <a:ext cx="5688632" cy="29177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42900" algn="ctr" fontAlgn="base">
              <a:lnSpc>
                <a:spcPct val="90000"/>
              </a:lnSpc>
              <a:spcBef>
                <a:spcPct val="0"/>
              </a:spcBef>
              <a:spcAft>
                <a:spcPct val="0"/>
              </a:spcAft>
              <a:buClrTx/>
              <a:buSzTx/>
              <a:tabLst/>
            </a:pPr>
            <a:r>
              <a:rPr lang="ru-RU" altLang="ja-JP" sz="1700" dirty="0" smtClean="0">
                <a:ln/>
                <a:latin typeface="Monotype Corsiva" pitchFamily="66" charset="0"/>
              </a:rPr>
              <a:t>Дорогие выпускники!</a:t>
            </a:r>
          </a:p>
          <a:p>
            <a:pPr marR="0" lvl="0" indent="342900" algn="just" fontAlgn="base">
              <a:lnSpc>
                <a:spcPct val="90000"/>
              </a:lnSpc>
              <a:spcBef>
                <a:spcPct val="0"/>
              </a:spcBef>
              <a:spcAft>
                <a:spcPct val="0"/>
              </a:spcAft>
              <a:buClrTx/>
              <a:buSzTx/>
              <a:tabLst/>
            </a:pPr>
            <a:r>
              <a:rPr lang="ru-RU" altLang="ja-JP" sz="1700" dirty="0" smtClean="0">
                <a:ln/>
                <a:latin typeface="Monotype Corsiva" pitchFamily="66" charset="0"/>
              </a:rPr>
              <a:t> Сегодня завершился важный этап вашей школьной жизни.</a:t>
            </a:r>
          </a:p>
          <a:p>
            <a:pPr marR="0" lvl="0" indent="342900" algn="just" fontAlgn="base">
              <a:lnSpc>
                <a:spcPct val="90000"/>
              </a:lnSpc>
              <a:spcBef>
                <a:spcPct val="0"/>
              </a:spcBef>
              <a:spcAft>
                <a:spcPct val="0"/>
              </a:spcAft>
              <a:buClrTx/>
              <a:buSzTx/>
              <a:tabLst/>
            </a:pPr>
            <a:r>
              <a:rPr lang="ru-RU" altLang="ja-JP" sz="1700" dirty="0" smtClean="0">
                <a:ln/>
                <a:latin typeface="Monotype Corsiva" pitchFamily="66" charset="0"/>
              </a:rPr>
              <a:t> Впереди каждого ждет нелегкое, но не менее увлекательное взрослое будущее. С этого дня вам придется окунуться в совершенно новую жизнь, полную неизвестности и интересных перспектив. Большинство из вас гордо будут носить звание студента и переживут немало замечательных минут, но упоминание о школе навсегда останется в вашей памяти. Ведь именно здесь вы почувствовали свой первый успех, научились отстаивать свои взгляды и убеждения, развили творческие способности.</a:t>
            </a:r>
          </a:p>
          <a:p>
            <a:pPr marR="0" lvl="0" indent="342900" algn="just" fontAlgn="base">
              <a:lnSpc>
                <a:spcPct val="90000"/>
              </a:lnSpc>
              <a:spcBef>
                <a:spcPct val="0"/>
              </a:spcBef>
              <a:spcAft>
                <a:spcPct val="0"/>
              </a:spcAft>
              <a:buClrTx/>
              <a:buSzTx/>
              <a:tabLst/>
            </a:pPr>
            <a:r>
              <a:rPr lang="ru-RU" altLang="ja-JP" sz="1700" dirty="0" smtClean="0">
                <a:ln/>
                <a:latin typeface="Monotype Corsiva" pitchFamily="66" charset="0"/>
              </a:rPr>
              <a:t> </a:t>
            </a:r>
          </a:p>
        </p:txBody>
      </p:sp>
      <p:pic>
        <p:nvPicPr>
          <p:cNvPr id="6" name="Рисунок 5" descr="F:\Новая папка\IMG_8290.JPG"/>
          <p:cNvPicPr/>
          <p:nvPr/>
        </p:nvPicPr>
        <p:blipFill>
          <a:blip r:embed="rId2" cstate="print"/>
          <a:srcRect l="23381" t="3478" r="26043"/>
          <a:stretch>
            <a:fillRect/>
          </a:stretch>
        </p:blipFill>
        <p:spPr bwMode="auto">
          <a:xfrm>
            <a:off x="683568" y="908721"/>
            <a:ext cx="2088232" cy="2736304"/>
          </a:xfrm>
          <a:prstGeom prst="rect">
            <a:avLst/>
          </a:prstGeom>
          <a:ln>
            <a:noFill/>
          </a:ln>
          <a:effectLst>
            <a:softEdge rad="112500"/>
          </a:effectLst>
        </p:spPr>
      </p:pic>
      <p:sp>
        <p:nvSpPr>
          <p:cNvPr id="7" name="TextBox 6"/>
          <p:cNvSpPr txBox="1"/>
          <p:nvPr/>
        </p:nvSpPr>
        <p:spPr>
          <a:xfrm>
            <a:off x="827584" y="3645024"/>
            <a:ext cx="7704856" cy="2432974"/>
          </a:xfrm>
          <a:prstGeom prst="rect">
            <a:avLst/>
          </a:prstGeom>
          <a:noFill/>
        </p:spPr>
        <p:txBody>
          <a:bodyPr wrap="square" rtlCol="0">
            <a:spAutoFit/>
          </a:bodyPr>
          <a:lstStyle/>
          <a:p>
            <a:pPr indent="342900" algn="just" fontAlgn="base">
              <a:lnSpc>
                <a:spcPct val="90000"/>
              </a:lnSpc>
              <a:spcBef>
                <a:spcPct val="0"/>
              </a:spcBef>
              <a:spcAft>
                <a:spcPct val="0"/>
              </a:spcAft>
            </a:pPr>
            <a:r>
              <a:rPr lang="ru-RU" altLang="ja-JP" sz="1700" dirty="0" smtClean="0">
                <a:ln/>
                <a:latin typeface="Monotype Corsiva" pitchFamily="66" charset="0"/>
              </a:rPr>
              <a:t>Пусть в дальнейшей вашей судьбе число приятных моментов только увеличивается, а беды обходят стороною. Желаю вам хороших друзей, которые будут поддерживать вас на протяжении жизни, успехов во всех начинаниях, выдержки, здоровья и больших достижений в будущем сфере вашей деятельности.</a:t>
            </a:r>
          </a:p>
          <a:p>
            <a:pPr indent="342900" fontAlgn="base">
              <a:lnSpc>
                <a:spcPct val="90000"/>
              </a:lnSpc>
              <a:spcBef>
                <a:spcPct val="0"/>
              </a:spcBef>
              <a:spcAft>
                <a:spcPct val="0"/>
              </a:spcAft>
            </a:pPr>
            <a:r>
              <a:rPr lang="ru-RU" altLang="ja-JP" sz="1700" dirty="0" smtClean="0">
                <a:ln/>
                <a:latin typeface="Monotype Corsiva" pitchFamily="66" charset="0"/>
              </a:rPr>
              <a:t> В добрый путь, дорогие выпускники!</a:t>
            </a:r>
          </a:p>
          <a:p>
            <a:pPr indent="342900" fontAlgn="base">
              <a:lnSpc>
                <a:spcPct val="90000"/>
              </a:lnSpc>
              <a:spcBef>
                <a:spcPct val="0"/>
              </a:spcBef>
              <a:spcAft>
                <a:spcPct val="0"/>
              </a:spcAft>
            </a:pPr>
            <a:r>
              <a:rPr lang="ru-RU" altLang="ja-JP" sz="1700" dirty="0" smtClean="0">
                <a:ln/>
                <a:latin typeface="Monotype Corsiva" pitchFamily="66" charset="0"/>
              </a:rPr>
              <a:t>Не грусти, что в школу не вернешься, </a:t>
            </a:r>
          </a:p>
          <a:p>
            <a:pPr indent="342900" fontAlgn="base">
              <a:lnSpc>
                <a:spcPct val="90000"/>
              </a:lnSpc>
              <a:spcBef>
                <a:spcPct val="0"/>
              </a:spcBef>
              <a:spcAft>
                <a:spcPct val="0"/>
              </a:spcAft>
            </a:pPr>
            <a:r>
              <a:rPr lang="ru-RU" altLang="ja-JP" sz="1700" dirty="0" smtClean="0">
                <a:ln/>
                <a:latin typeface="Monotype Corsiva" pitchFamily="66" charset="0"/>
              </a:rPr>
              <a:t> Молодость — чудесная пора, </a:t>
            </a:r>
          </a:p>
          <a:p>
            <a:pPr indent="342900" fontAlgn="base">
              <a:lnSpc>
                <a:spcPct val="90000"/>
              </a:lnSpc>
              <a:spcBef>
                <a:spcPct val="0"/>
              </a:spcBef>
              <a:spcAft>
                <a:spcPct val="0"/>
              </a:spcAft>
            </a:pPr>
            <a:r>
              <a:rPr lang="ru-RU" altLang="ja-JP" sz="1700" dirty="0" smtClean="0">
                <a:ln/>
                <a:latin typeface="Monotype Corsiva" pitchFamily="66" charset="0"/>
              </a:rPr>
              <a:t> Только пожелать нам остается </a:t>
            </a:r>
          </a:p>
          <a:p>
            <a:pPr indent="342900" fontAlgn="base">
              <a:lnSpc>
                <a:spcPct val="90000"/>
              </a:lnSpc>
              <a:spcBef>
                <a:spcPct val="0"/>
              </a:spcBef>
              <a:spcAft>
                <a:spcPct val="0"/>
              </a:spcAft>
            </a:pPr>
            <a:r>
              <a:rPr lang="ru-RU" altLang="ja-JP" sz="1700" dirty="0" smtClean="0">
                <a:ln/>
                <a:latin typeface="Monotype Corsiva" pitchFamily="66" charset="0"/>
              </a:rPr>
              <a:t> Счастья вам, мира и добра.</a:t>
            </a:r>
          </a:p>
          <a:p>
            <a:pPr indent="342900" algn="ctr" fontAlgn="base">
              <a:lnSpc>
                <a:spcPct val="90000"/>
              </a:lnSpc>
              <a:spcBef>
                <a:spcPct val="0"/>
              </a:spcBef>
              <a:spcAft>
                <a:spcPct val="0"/>
              </a:spcAft>
            </a:pPr>
            <a:r>
              <a:rPr lang="ru-RU" altLang="ja-JP" sz="1700" b="1" dirty="0" smtClean="0">
                <a:ln/>
                <a:solidFill>
                  <a:srgbClr val="C00000"/>
                </a:solidFill>
                <a:latin typeface="Monotype Corsiva" pitchFamily="66" charset="0"/>
              </a:rPr>
              <a:t>                                      </a:t>
            </a:r>
            <a:r>
              <a:rPr lang="ru-RU" altLang="ja-JP" sz="1600" b="1" dirty="0" smtClean="0">
                <a:ln/>
                <a:solidFill>
                  <a:srgbClr val="C00000"/>
                </a:solidFill>
                <a:latin typeface="Monotype Corsiva" pitchFamily="66" charset="0"/>
              </a:rPr>
              <a:t>Гапанович Н.В., учитель географии</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88640"/>
            <a:ext cx="5122912" cy="562074"/>
          </a:xfrm>
        </p:spPr>
        <p:txBody>
          <a:bodyPr>
            <a:norm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Поздравляем вас, друзья!</a:t>
            </a:r>
          </a:p>
        </p:txBody>
      </p:sp>
      <p:pic>
        <p:nvPicPr>
          <p:cNvPr id="19457" name="Рисунок 1" descr="c 681"/>
          <p:cNvPicPr>
            <a:picLocks noChangeAspect="1" noChangeArrowheads="1"/>
          </p:cNvPicPr>
          <p:nvPr/>
        </p:nvPicPr>
        <p:blipFill>
          <a:blip r:embed="rId2" cstate="print"/>
          <a:srcRect t="23161"/>
          <a:stretch>
            <a:fillRect/>
          </a:stretch>
        </p:blipFill>
        <p:spPr bwMode="auto">
          <a:xfrm>
            <a:off x="3131840" y="4797152"/>
            <a:ext cx="2952328" cy="1642057"/>
          </a:xfrm>
          <a:prstGeom prst="rect">
            <a:avLst/>
          </a:prstGeom>
          <a:ln>
            <a:noFill/>
          </a:ln>
          <a:effectLst>
            <a:softEdge rad="112500"/>
          </a:effectLst>
        </p:spPr>
      </p:pic>
      <p:sp>
        <p:nvSpPr>
          <p:cNvPr id="8" name="Прямоугольник 7"/>
          <p:cNvSpPr/>
          <p:nvPr/>
        </p:nvSpPr>
        <p:spPr>
          <a:xfrm>
            <a:off x="251520" y="620688"/>
            <a:ext cx="2592288" cy="1815882"/>
          </a:xfrm>
          <a:prstGeom prst="rect">
            <a:avLst/>
          </a:prstGeom>
        </p:spPr>
        <p:txBody>
          <a:bodyPr wrap="square">
            <a:spAutoFit/>
          </a:bodyPr>
          <a:lstStyle/>
          <a:p>
            <a:pPr lvl="0" indent="457200" algn="r" fontAlgn="base">
              <a:lnSpc>
                <a:spcPct val="80000"/>
              </a:lnSpc>
              <a:spcBef>
                <a:spcPct val="0"/>
              </a:spcBef>
              <a:spcAft>
                <a:spcPct val="0"/>
              </a:spcAft>
            </a:pPr>
            <a:r>
              <a:rPr lang="ru-RU" sz="1400" dirty="0" smtClean="0">
                <a:ln/>
                <a:latin typeface="Monotype Corsiva" pitchFamily="66" charset="0"/>
              </a:rPr>
              <a:t>Поздравляем вас, друзья, </a:t>
            </a:r>
            <a:br>
              <a:rPr lang="ru-RU" sz="1400" dirty="0" smtClean="0">
                <a:ln/>
                <a:latin typeface="Monotype Corsiva" pitchFamily="66" charset="0"/>
              </a:rPr>
            </a:br>
            <a:r>
              <a:rPr lang="ru-RU" sz="1400" dirty="0" smtClean="0">
                <a:ln/>
                <a:latin typeface="Monotype Corsiva" pitchFamily="66" charset="0"/>
              </a:rPr>
              <a:t>С последним днём учёбы!                              </a:t>
            </a:r>
            <a:br>
              <a:rPr lang="ru-RU" sz="1400" dirty="0" smtClean="0">
                <a:ln/>
                <a:latin typeface="Monotype Corsiva" pitchFamily="66" charset="0"/>
              </a:rPr>
            </a:br>
            <a:r>
              <a:rPr lang="ru-RU" sz="1400" dirty="0" smtClean="0">
                <a:ln/>
                <a:latin typeface="Monotype Corsiva" pitchFamily="66" charset="0"/>
              </a:rPr>
              <a:t>И хотим, чтоб с аттестатом </a:t>
            </a:r>
            <a:br>
              <a:rPr lang="ru-RU" sz="1400" dirty="0" smtClean="0">
                <a:ln/>
                <a:latin typeface="Monotype Corsiva" pitchFamily="66" charset="0"/>
              </a:rPr>
            </a:br>
            <a:r>
              <a:rPr lang="ru-RU" sz="1400" dirty="0" smtClean="0">
                <a:ln/>
                <a:latin typeface="Monotype Corsiva" pitchFamily="66" charset="0"/>
              </a:rPr>
              <a:t>Вышли вы из школы.</a:t>
            </a:r>
          </a:p>
          <a:p>
            <a:pPr lvl="0" indent="457200" algn="ctr" fontAlgn="base">
              <a:lnSpc>
                <a:spcPct val="80000"/>
              </a:lnSpc>
              <a:spcBef>
                <a:spcPct val="0"/>
              </a:spcBef>
              <a:spcAft>
                <a:spcPct val="0"/>
              </a:spcAft>
            </a:pPr>
            <a:endParaRPr lang="ru-RU" sz="1400" dirty="0" smtClean="0">
              <a:ln/>
              <a:latin typeface="Monotype Corsiva" pitchFamily="66" charset="0"/>
            </a:endParaRPr>
          </a:p>
          <a:p>
            <a:pPr lvl="0" indent="457200" algn="ctr" fontAlgn="base">
              <a:lnSpc>
                <a:spcPct val="80000"/>
              </a:lnSpc>
              <a:spcBef>
                <a:spcPct val="0"/>
              </a:spcBef>
              <a:spcAft>
                <a:spcPct val="0"/>
              </a:spcAft>
            </a:pPr>
            <a:r>
              <a:rPr lang="ru-RU" sz="1400" dirty="0" smtClean="0">
                <a:ln/>
                <a:latin typeface="Monotype Corsiva" pitchFamily="66" charset="0"/>
              </a:rPr>
              <a:t>***</a:t>
            </a:r>
          </a:p>
          <a:p>
            <a:pPr lvl="0" indent="457200" algn="r" fontAlgn="base">
              <a:lnSpc>
                <a:spcPct val="80000"/>
              </a:lnSpc>
              <a:spcBef>
                <a:spcPct val="0"/>
              </a:spcBef>
              <a:spcAft>
                <a:spcPct val="0"/>
              </a:spcAft>
            </a:pPr>
            <a:r>
              <a:rPr lang="ru-RU" sz="1400" dirty="0" smtClean="0">
                <a:ln/>
                <a:latin typeface="Monotype Corsiva" pitchFamily="66" charset="0"/>
              </a:rPr>
              <a:t>Десять лет сюда ходили. </a:t>
            </a:r>
            <a:br>
              <a:rPr lang="ru-RU" sz="1400" dirty="0" smtClean="0">
                <a:ln/>
                <a:latin typeface="Monotype Corsiva" pitchFamily="66" charset="0"/>
              </a:rPr>
            </a:br>
            <a:r>
              <a:rPr lang="ru-RU" sz="1400" dirty="0" smtClean="0">
                <a:ln/>
                <a:latin typeface="Monotype Corsiva" pitchFamily="66" charset="0"/>
              </a:rPr>
              <a:t>В семь часов вставали. </a:t>
            </a:r>
            <a:br>
              <a:rPr lang="ru-RU" sz="1400" dirty="0" smtClean="0">
                <a:ln/>
                <a:latin typeface="Monotype Corsiva" pitchFamily="66" charset="0"/>
              </a:rPr>
            </a:br>
            <a:r>
              <a:rPr lang="ru-RU" sz="1400" dirty="0" smtClean="0">
                <a:ln/>
                <a:latin typeface="Monotype Corsiva" pitchFamily="66" charset="0"/>
              </a:rPr>
              <a:t>И о будущем своём </a:t>
            </a:r>
            <a:br>
              <a:rPr lang="ru-RU" sz="1400" dirty="0" smtClean="0">
                <a:ln/>
                <a:latin typeface="Monotype Corsiva" pitchFamily="66" charset="0"/>
              </a:rPr>
            </a:br>
            <a:r>
              <a:rPr lang="ru-RU" sz="1400" dirty="0" smtClean="0">
                <a:ln/>
                <a:latin typeface="Monotype Corsiva" pitchFamily="66" charset="0"/>
              </a:rPr>
              <a:t>Редко размышляли.</a:t>
            </a:r>
          </a:p>
        </p:txBody>
      </p:sp>
      <p:sp>
        <p:nvSpPr>
          <p:cNvPr id="17" name="TextBox 16"/>
          <p:cNvSpPr txBox="1"/>
          <p:nvPr/>
        </p:nvSpPr>
        <p:spPr>
          <a:xfrm>
            <a:off x="0" y="2420888"/>
            <a:ext cx="2880320" cy="1643527"/>
          </a:xfrm>
          <a:prstGeom prst="rect">
            <a:avLst/>
          </a:prstGeom>
          <a:noFill/>
        </p:spPr>
        <p:txBody>
          <a:bodyPr wrap="square" rtlCol="0">
            <a:spAutoFit/>
          </a:bodyPr>
          <a:lstStyle/>
          <a:p>
            <a:pPr indent="457200" algn="r" fontAlgn="base">
              <a:lnSpc>
                <a:spcPct val="80000"/>
              </a:lnSpc>
              <a:spcBef>
                <a:spcPct val="0"/>
              </a:spcBef>
              <a:spcAft>
                <a:spcPct val="0"/>
              </a:spcAft>
            </a:pPr>
            <a:r>
              <a:rPr lang="ru-RU" sz="1400" dirty="0" smtClean="0">
                <a:ln/>
                <a:latin typeface="Monotype Corsiva" pitchFamily="66" charset="0"/>
              </a:rPr>
              <a:t>А помните, как сами были</a:t>
            </a:r>
            <a:br>
              <a:rPr lang="ru-RU" sz="1400" dirty="0" smtClean="0">
                <a:ln/>
                <a:latin typeface="Monotype Corsiva" pitchFamily="66" charset="0"/>
              </a:rPr>
            </a:br>
            <a:r>
              <a:rPr lang="ru-RU" sz="1400" dirty="0" smtClean="0">
                <a:ln/>
                <a:latin typeface="Monotype Corsiva" pitchFamily="66" charset="0"/>
              </a:rPr>
              <a:t>Вы первоклашками, друзья?</a:t>
            </a:r>
            <a:br>
              <a:rPr lang="ru-RU" sz="1400" dirty="0" smtClean="0">
                <a:ln/>
                <a:latin typeface="Monotype Corsiva" pitchFamily="66" charset="0"/>
              </a:rPr>
            </a:br>
            <a:r>
              <a:rPr lang="ru-RU" sz="1400" dirty="0" smtClean="0">
                <a:ln/>
                <a:latin typeface="Monotype Corsiva" pitchFamily="66" charset="0"/>
              </a:rPr>
              <a:t>Со всеми быстро подружились</a:t>
            </a:r>
            <a:br>
              <a:rPr lang="ru-RU" sz="1400" dirty="0" smtClean="0">
                <a:ln/>
                <a:latin typeface="Monotype Corsiva" pitchFamily="66" charset="0"/>
              </a:rPr>
            </a:br>
            <a:r>
              <a:rPr lang="ru-RU" sz="1400" dirty="0" smtClean="0">
                <a:ln/>
                <a:latin typeface="Monotype Corsiva" pitchFamily="66" charset="0"/>
              </a:rPr>
              <a:t>И стали как одна семья.</a:t>
            </a:r>
          </a:p>
          <a:p>
            <a:pPr indent="457200" algn="ctr" fontAlgn="base">
              <a:lnSpc>
                <a:spcPct val="80000"/>
              </a:lnSpc>
              <a:spcBef>
                <a:spcPct val="0"/>
              </a:spcBef>
              <a:spcAft>
                <a:spcPct val="0"/>
              </a:spcAft>
            </a:pPr>
            <a:r>
              <a:rPr lang="ru-RU" sz="1400" dirty="0" smtClean="0">
                <a:ln/>
                <a:latin typeface="Monotype Corsiva" pitchFamily="66" charset="0"/>
              </a:rPr>
              <a:t>            ***</a:t>
            </a:r>
          </a:p>
          <a:p>
            <a:pPr indent="457200" algn="r" fontAlgn="base">
              <a:lnSpc>
                <a:spcPct val="80000"/>
              </a:lnSpc>
              <a:spcBef>
                <a:spcPct val="0"/>
              </a:spcBef>
              <a:spcAft>
                <a:spcPct val="0"/>
              </a:spcAft>
            </a:pPr>
            <a:r>
              <a:rPr lang="ru-RU" sz="1400" dirty="0" smtClean="0">
                <a:ln/>
                <a:latin typeface="Monotype Corsiva" pitchFamily="66" charset="0"/>
              </a:rPr>
              <a:t>Вы в сентябре совсем недавно</a:t>
            </a:r>
            <a:br>
              <a:rPr lang="ru-RU" sz="1400" dirty="0" smtClean="0">
                <a:ln/>
                <a:latin typeface="Monotype Corsiva" pitchFamily="66" charset="0"/>
              </a:rPr>
            </a:br>
            <a:r>
              <a:rPr lang="ru-RU" sz="1400" dirty="0" smtClean="0">
                <a:ln/>
                <a:latin typeface="Monotype Corsiva" pitchFamily="66" charset="0"/>
              </a:rPr>
              <a:t>Вели за ручку в школу нас,</a:t>
            </a:r>
            <a:br>
              <a:rPr lang="ru-RU" sz="1400" dirty="0" smtClean="0">
                <a:ln/>
                <a:latin typeface="Monotype Corsiva" pitchFamily="66" charset="0"/>
              </a:rPr>
            </a:br>
            <a:r>
              <a:rPr lang="ru-RU" sz="1400" dirty="0" smtClean="0">
                <a:ln/>
                <a:latin typeface="Monotype Corsiva" pitchFamily="66" charset="0"/>
              </a:rPr>
              <a:t>С линейки первой провожая</a:t>
            </a:r>
            <a:br>
              <a:rPr lang="ru-RU" sz="1400" dirty="0" smtClean="0">
                <a:ln/>
                <a:latin typeface="Monotype Corsiva" pitchFamily="66" charset="0"/>
              </a:rPr>
            </a:br>
            <a:r>
              <a:rPr lang="ru-RU" sz="1400" dirty="0" smtClean="0">
                <a:ln/>
                <a:latin typeface="Monotype Corsiva" pitchFamily="66" charset="0"/>
              </a:rPr>
              <a:t>Уверено в наш первый класс.</a:t>
            </a:r>
          </a:p>
        </p:txBody>
      </p:sp>
      <p:sp>
        <p:nvSpPr>
          <p:cNvPr id="18" name="TextBox 17"/>
          <p:cNvSpPr txBox="1"/>
          <p:nvPr/>
        </p:nvSpPr>
        <p:spPr>
          <a:xfrm>
            <a:off x="-252536" y="4077072"/>
            <a:ext cx="3240360" cy="1815882"/>
          </a:xfrm>
          <a:prstGeom prst="rect">
            <a:avLst/>
          </a:prstGeom>
          <a:noFill/>
        </p:spPr>
        <p:txBody>
          <a:bodyPr wrap="square" rtlCol="0">
            <a:spAutoFit/>
          </a:bodyPr>
          <a:lstStyle/>
          <a:p>
            <a:pPr indent="457200" algn="r" fontAlgn="base">
              <a:lnSpc>
                <a:spcPct val="80000"/>
              </a:lnSpc>
              <a:spcBef>
                <a:spcPct val="0"/>
              </a:spcBef>
              <a:spcAft>
                <a:spcPct val="0"/>
              </a:spcAft>
            </a:pPr>
            <a:r>
              <a:rPr lang="ru-RU" sz="1400" dirty="0" smtClean="0">
                <a:ln/>
                <a:latin typeface="Monotype Corsiva" pitchFamily="66" charset="0"/>
              </a:rPr>
              <a:t>Гордились вами и стремились</a:t>
            </a:r>
            <a:br>
              <a:rPr lang="ru-RU" sz="1400" dirty="0" smtClean="0">
                <a:ln/>
                <a:latin typeface="Monotype Corsiva" pitchFamily="66" charset="0"/>
              </a:rPr>
            </a:br>
            <a:r>
              <a:rPr lang="ru-RU" sz="1400" dirty="0" smtClean="0">
                <a:ln/>
                <a:latin typeface="Monotype Corsiva" pitchFamily="66" charset="0"/>
              </a:rPr>
              <a:t>На вас похожими мы стать.</a:t>
            </a:r>
            <a:br>
              <a:rPr lang="ru-RU" sz="1400" dirty="0" smtClean="0">
                <a:ln/>
                <a:latin typeface="Monotype Corsiva" pitchFamily="66" charset="0"/>
              </a:rPr>
            </a:br>
            <a:r>
              <a:rPr lang="ru-RU" sz="1400" dirty="0" smtClean="0">
                <a:ln/>
                <a:latin typeface="Monotype Corsiva" pitchFamily="66" charset="0"/>
              </a:rPr>
              <a:t>И вот пришли сюда сегодня</a:t>
            </a:r>
            <a:br>
              <a:rPr lang="ru-RU" sz="1400" dirty="0" smtClean="0">
                <a:ln/>
                <a:latin typeface="Monotype Corsiva" pitchFamily="66" charset="0"/>
              </a:rPr>
            </a:br>
            <a:r>
              <a:rPr lang="ru-RU" sz="1400" dirty="0" smtClean="0">
                <a:ln/>
                <a:latin typeface="Monotype Corsiva" pitchFamily="66" charset="0"/>
              </a:rPr>
              <a:t>Вас тоже дружно провожать.</a:t>
            </a:r>
          </a:p>
          <a:p>
            <a:pPr indent="457200" fontAlgn="base">
              <a:lnSpc>
                <a:spcPct val="80000"/>
              </a:lnSpc>
              <a:spcBef>
                <a:spcPct val="0"/>
              </a:spcBef>
              <a:spcAft>
                <a:spcPct val="0"/>
              </a:spcAft>
            </a:pPr>
            <a:r>
              <a:rPr lang="ru-RU" sz="1400" dirty="0" smtClean="0">
                <a:ln/>
                <a:latin typeface="Monotype Corsiva" pitchFamily="66" charset="0"/>
              </a:rPr>
              <a:t> </a:t>
            </a:r>
          </a:p>
          <a:p>
            <a:pPr indent="457200" fontAlgn="base">
              <a:lnSpc>
                <a:spcPct val="80000"/>
              </a:lnSpc>
              <a:spcBef>
                <a:spcPct val="0"/>
              </a:spcBef>
              <a:spcAft>
                <a:spcPct val="0"/>
              </a:spcAft>
            </a:pPr>
            <a:r>
              <a:rPr lang="ru-RU" sz="1400" dirty="0" smtClean="0">
                <a:ln/>
                <a:latin typeface="Monotype Corsiva" pitchFamily="66" charset="0"/>
              </a:rPr>
              <a:t>                                      ***</a:t>
            </a:r>
          </a:p>
          <a:p>
            <a:pPr indent="457200" algn="r" fontAlgn="base">
              <a:lnSpc>
                <a:spcPct val="80000"/>
              </a:lnSpc>
              <a:spcBef>
                <a:spcPct val="0"/>
              </a:spcBef>
              <a:spcAft>
                <a:spcPct val="0"/>
              </a:spcAft>
            </a:pPr>
            <a:r>
              <a:rPr lang="ru-RU" sz="1400" dirty="0" smtClean="0">
                <a:ln/>
                <a:latin typeface="Monotype Corsiva" pitchFamily="66" charset="0"/>
              </a:rPr>
              <a:t>Вас ждут сейчас пути-дороги,</a:t>
            </a:r>
            <a:br>
              <a:rPr lang="ru-RU" sz="1400" dirty="0" smtClean="0">
                <a:ln/>
                <a:latin typeface="Monotype Corsiva" pitchFamily="66" charset="0"/>
              </a:rPr>
            </a:br>
            <a:r>
              <a:rPr lang="ru-RU" sz="1400" dirty="0" smtClean="0">
                <a:ln/>
                <a:latin typeface="Monotype Corsiva" pitchFamily="66" charset="0"/>
              </a:rPr>
              <a:t>Решений важных череда.</a:t>
            </a:r>
            <a:br>
              <a:rPr lang="ru-RU" sz="1400" dirty="0" smtClean="0">
                <a:ln/>
                <a:latin typeface="Monotype Corsiva" pitchFamily="66" charset="0"/>
              </a:rPr>
            </a:br>
            <a:r>
              <a:rPr lang="ru-RU" sz="1400" dirty="0" smtClean="0">
                <a:ln/>
                <a:latin typeface="Monotype Corsiva" pitchFamily="66" charset="0"/>
              </a:rPr>
              <a:t>Мы вам желаем, как и прежде</a:t>
            </a:r>
            <a:br>
              <a:rPr lang="ru-RU" sz="1400" dirty="0" smtClean="0">
                <a:ln/>
                <a:latin typeface="Monotype Corsiva" pitchFamily="66" charset="0"/>
              </a:rPr>
            </a:br>
            <a:r>
              <a:rPr lang="ru-RU" sz="1400" dirty="0" smtClean="0">
                <a:ln/>
                <a:latin typeface="Monotype Corsiva" pitchFamily="66" charset="0"/>
              </a:rPr>
              <a:t>Уверено идти всегда!</a:t>
            </a:r>
          </a:p>
        </p:txBody>
      </p:sp>
      <p:pic>
        <p:nvPicPr>
          <p:cNvPr id="19" name="Рисунок 18" descr="C:\Documents and Settings\Admin\Мои документы\Мои рисунки\лето\лето 212.jpg"/>
          <p:cNvPicPr/>
          <p:nvPr/>
        </p:nvPicPr>
        <p:blipFill>
          <a:blip r:embed="rId3" cstate="print"/>
          <a:srcRect/>
          <a:stretch>
            <a:fillRect/>
          </a:stretch>
        </p:blipFill>
        <p:spPr bwMode="auto">
          <a:xfrm>
            <a:off x="5004048" y="2852936"/>
            <a:ext cx="3240360" cy="1872208"/>
          </a:xfrm>
          <a:prstGeom prst="rect">
            <a:avLst/>
          </a:prstGeom>
          <a:ln>
            <a:noFill/>
          </a:ln>
          <a:effectLst>
            <a:softEdge rad="112500"/>
          </a:effectLst>
        </p:spPr>
      </p:pic>
      <p:sp>
        <p:nvSpPr>
          <p:cNvPr id="21" name="TextBox 20"/>
          <p:cNvSpPr txBox="1"/>
          <p:nvPr/>
        </p:nvSpPr>
        <p:spPr>
          <a:xfrm>
            <a:off x="1187624" y="5877272"/>
            <a:ext cx="2016224" cy="275460"/>
          </a:xfrm>
          <a:prstGeom prst="rect">
            <a:avLst/>
          </a:prstGeom>
          <a:noFill/>
        </p:spPr>
        <p:txBody>
          <a:bodyPr wrap="square" rtlCol="0">
            <a:spAutoFit/>
          </a:bodyPr>
          <a:lstStyle/>
          <a:p>
            <a:pPr algn="just">
              <a:lnSpc>
                <a:spcPct val="80000"/>
              </a:lnSpc>
              <a:spcBef>
                <a:spcPct val="0"/>
              </a:spcBef>
            </a:pPr>
            <a:r>
              <a:rPr lang="ru-RU" sz="1400" b="1" dirty="0" smtClean="0">
                <a:ln/>
                <a:solidFill>
                  <a:srgbClr val="C00000"/>
                </a:solidFill>
                <a:latin typeface="Monotype Corsiva" pitchFamily="66" charset="0"/>
              </a:rPr>
              <a:t>Ученики 1 «Б» класса</a:t>
            </a:r>
          </a:p>
        </p:txBody>
      </p:sp>
      <p:sp>
        <p:nvSpPr>
          <p:cNvPr id="22" name="Содержимое 2"/>
          <p:cNvSpPr>
            <a:spLocks noGrp="1"/>
          </p:cNvSpPr>
          <p:nvPr>
            <p:ph idx="1"/>
          </p:nvPr>
        </p:nvSpPr>
        <p:spPr>
          <a:xfrm>
            <a:off x="5220072" y="620688"/>
            <a:ext cx="3466728" cy="1872208"/>
          </a:xfrm>
        </p:spPr>
        <p:txBody>
          <a:bodyPr/>
          <a:lstStyle/>
          <a:p>
            <a:pPr marL="0" indent="457200" algn="r" fontAlgn="base">
              <a:lnSpc>
                <a:spcPct val="80000"/>
              </a:lnSpc>
              <a:spcBef>
                <a:spcPct val="0"/>
              </a:spcBef>
              <a:spcAft>
                <a:spcPct val="0"/>
              </a:spcAft>
              <a:buNone/>
            </a:pPr>
            <a:r>
              <a:rPr lang="ru-RU" sz="1400" dirty="0" smtClean="0">
                <a:ln/>
                <a:latin typeface="Monotype Corsiva" pitchFamily="66" charset="0"/>
              </a:rPr>
              <a:t>Пусть звонок не звенит очень громко,</a:t>
            </a:r>
            <a:br>
              <a:rPr lang="ru-RU" sz="1400" dirty="0" smtClean="0">
                <a:ln/>
                <a:latin typeface="Monotype Corsiva" pitchFamily="66" charset="0"/>
              </a:rPr>
            </a:br>
            <a:r>
              <a:rPr lang="ru-RU" sz="1400" dirty="0" smtClean="0">
                <a:ln/>
                <a:latin typeface="Monotype Corsiva" pitchFamily="66" charset="0"/>
              </a:rPr>
              <a:t>В коридорах пускай не шумят,</a:t>
            </a:r>
            <a:br>
              <a:rPr lang="ru-RU" sz="1400" dirty="0" smtClean="0">
                <a:ln/>
                <a:latin typeface="Monotype Corsiva" pitchFamily="66" charset="0"/>
              </a:rPr>
            </a:br>
            <a:r>
              <a:rPr lang="ru-RU" sz="1400" dirty="0" smtClean="0">
                <a:ln/>
                <a:latin typeface="Monotype Corsiva" pitchFamily="66" charset="0"/>
              </a:rPr>
              <a:t>На душе так печально и горько</a:t>
            </a:r>
            <a:br>
              <a:rPr lang="ru-RU" sz="1400" dirty="0" smtClean="0">
                <a:ln/>
                <a:latin typeface="Monotype Corsiva" pitchFamily="66" charset="0"/>
              </a:rPr>
            </a:br>
            <a:r>
              <a:rPr lang="ru-RU" sz="1400" dirty="0" smtClean="0">
                <a:ln/>
                <a:latin typeface="Monotype Corsiva" pitchFamily="66" charset="0"/>
              </a:rPr>
              <a:t>У девчонок и старших ребят!</a:t>
            </a:r>
            <a:br>
              <a:rPr lang="ru-RU" sz="1400" dirty="0" smtClean="0">
                <a:ln/>
                <a:latin typeface="Monotype Corsiva" pitchFamily="66" charset="0"/>
              </a:rPr>
            </a:br>
            <a:r>
              <a:rPr lang="ru-RU" sz="1400" dirty="0" smtClean="0">
                <a:ln/>
                <a:latin typeface="Monotype Corsiva" pitchFamily="66" charset="0"/>
              </a:rPr>
              <a:t>Выпускник – это гордое слово,</a:t>
            </a:r>
            <a:br>
              <a:rPr lang="ru-RU" sz="1400" dirty="0" smtClean="0">
                <a:ln/>
                <a:latin typeface="Monotype Corsiva" pitchFamily="66" charset="0"/>
              </a:rPr>
            </a:br>
            <a:r>
              <a:rPr lang="ru-RU" sz="1400" dirty="0" smtClean="0">
                <a:ln/>
                <a:latin typeface="Monotype Corsiva" pitchFamily="66" charset="0"/>
              </a:rPr>
              <a:t>Вы покинете школу сейчас,</a:t>
            </a:r>
            <a:br>
              <a:rPr lang="ru-RU" sz="1400" dirty="0" smtClean="0">
                <a:ln/>
                <a:latin typeface="Monotype Corsiva" pitchFamily="66" charset="0"/>
              </a:rPr>
            </a:br>
            <a:r>
              <a:rPr lang="ru-RU" sz="1400" dirty="0" smtClean="0">
                <a:ln/>
                <a:latin typeface="Monotype Corsiva" pitchFamily="66" charset="0"/>
              </a:rPr>
              <a:t>Мы желаем успеха большого,</a:t>
            </a:r>
            <a:br>
              <a:rPr lang="ru-RU" sz="1400" dirty="0" smtClean="0">
                <a:ln/>
                <a:latin typeface="Monotype Corsiva" pitchFamily="66" charset="0"/>
              </a:rPr>
            </a:br>
            <a:r>
              <a:rPr lang="ru-RU" sz="1400" dirty="0" smtClean="0">
                <a:ln/>
                <a:latin typeface="Monotype Corsiva" pitchFamily="66" charset="0"/>
              </a:rPr>
              <a:t>Вспоминайте же школу и нас!</a:t>
            </a:r>
          </a:p>
          <a:p>
            <a:pPr marL="0" algn="just">
              <a:lnSpc>
                <a:spcPct val="80000"/>
              </a:lnSpc>
              <a:spcBef>
                <a:spcPct val="0"/>
              </a:spcBef>
              <a:buNone/>
            </a:pPr>
            <a:r>
              <a:rPr lang="ru-RU" sz="1400" b="1" dirty="0" smtClean="0">
                <a:ln/>
                <a:solidFill>
                  <a:srgbClr val="C00000"/>
                </a:solidFill>
                <a:latin typeface="Monotype Corsiva" pitchFamily="66" charset="0"/>
              </a:rPr>
              <a:t>                                              Ученики 1 «А» класса</a:t>
            </a:r>
          </a:p>
        </p:txBody>
      </p:sp>
      <p:pic>
        <p:nvPicPr>
          <p:cNvPr id="19463" name="Picture 7" descr="J:\выпускник 2014\1а\DSC_1562.JPG"/>
          <p:cNvPicPr>
            <a:picLocks noChangeAspect="1" noChangeArrowheads="1"/>
          </p:cNvPicPr>
          <p:nvPr/>
        </p:nvPicPr>
        <p:blipFill>
          <a:blip r:embed="rId4" cstate="print"/>
          <a:srcRect l="7476" t="17062" r="3538"/>
          <a:stretch>
            <a:fillRect/>
          </a:stretch>
        </p:blipFill>
        <p:spPr bwMode="auto">
          <a:xfrm>
            <a:off x="3203848" y="908720"/>
            <a:ext cx="3000693" cy="18722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500042"/>
            <a:ext cx="6308774" cy="562074"/>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Позади одиннадцать школьных лет…</a:t>
            </a:r>
            <a:b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br>
            <a:endPar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endParaRPr>
          </a:p>
        </p:txBody>
      </p:sp>
      <p:sp>
        <p:nvSpPr>
          <p:cNvPr id="4" name="Содержимое 3"/>
          <p:cNvSpPr>
            <a:spLocks noGrp="1"/>
          </p:cNvSpPr>
          <p:nvPr>
            <p:ph idx="1"/>
          </p:nvPr>
        </p:nvSpPr>
        <p:spPr>
          <a:xfrm>
            <a:off x="214282" y="928670"/>
            <a:ext cx="4032448" cy="5040560"/>
          </a:xfrm>
        </p:spPr>
        <p:txBody>
          <a:bodyPr>
            <a:normAutofit fontScale="85000" lnSpcReduction="10000"/>
          </a:bodyPr>
          <a:lstStyle/>
          <a:p>
            <a:pPr marL="0" indent="342900" algn="just">
              <a:spcBef>
                <a:spcPct val="0"/>
              </a:spcBef>
              <a:buNone/>
            </a:pPr>
            <a:r>
              <a:rPr lang="ru-RU" dirty="0" smtClean="0"/>
              <a:t>     </a:t>
            </a:r>
            <a:r>
              <a:rPr lang="ru-RU" sz="2000" dirty="0" smtClean="0">
                <a:ln/>
                <a:latin typeface="Monotype Corsiva" pitchFamily="66" charset="0"/>
              </a:rPr>
              <a:t>Волнующе, звонко, тревожно зазвучал школьный звонок. Он для вас, дорогие наши, так незаметно повзрослевшие дети, станет сигналом, призывом смело идти навстречу новой, интересной, полной радости и успехов жизни! Совсем еще недавно, вот также, со слезами радости на глазах, мы стояли, волнуясь, отдавая вас в надежные руки первой учительницы. А уже сегодня вы волнуетесь вместе с нами, понимая, что детство осталось позади – и веселые перемены, задорные спортивные состязания, совместные экскурсии, поездки, останутся только в воспоминаниях и школьных альбомах. Но впереди вас ждут еще непокоренные вершины, новые открытия и мы верим, что ваша жизнь будет насыщенной и интересной! Пусть все сложится хорошо!</a:t>
            </a:r>
          </a:p>
          <a:p>
            <a:pPr marL="0" algn="r">
              <a:spcBef>
                <a:spcPct val="0"/>
              </a:spcBef>
              <a:buNone/>
            </a:pPr>
            <a:r>
              <a:rPr lang="ru-RU" sz="2000" b="1" dirty="0" smtClean="0">
                <a:ln/>
                <a:solidFill>
                  <a:srgbClr val="C00000"/>
                </a:solidFill>
                <a:latin typeface="Monotype Corsiva" pitchFamily="66" charset="0"/>
              </a:rPr>
              <a:t>Родители 11 класса</a:t>
            </a:r>
          </a:p>
          <a:p>
            <a:pPr marL="0" algn="just">
              <a:spcBef>
                <a:spcPct val="0"/>
              </a:spcBef>
              <a:buNone/>
            </a:pPr>
            <a:endParaRPr lang="ru-RU" sz="2000" dirty="0">
              <a:ln/>
              <a:latin typeface="Monotype Corsiva" pitchFamily="66" charset="0"/>
            </a:endParaRPr>
          </a:p>
        </p:txBody>
      </p:sp>
      <p:sp>
        <p:nvSpPr>
          <p:cNvPr id="7" name="TextBox 6"/>
          <p:cNvSpPr txBox="1"/>
          <p:nvPr/>
        </p:nvSpPr>
        <p:spPr>
          <a:xfrm>
            <a:off x="4357686" y="928670"/>
            <a:ext cx="4286280" cy="5616922"/>
          </a:xfrm>
          <a:prstGeom prst="rect">
            <a:avLst/>
          </a:prstGeom>
          <a:noFill/>
        </p:spPr>
        <p:txBody>
          <a:bodyPr wrap="square" rtlCol="0">
            <a:spAutoFit/>
          </a:bodyPr>
          <a:lstStyle/>
          <a:p>
            <a:r>
              <a:rPr lang="ru-RU" sz="1700" b="1" dirty="0" smtClean="0">
                <a:ln/>
                <a:latin typeface="Monotype Corsiva" pitchFamily="66" charset="0"/>
              </a:rPr>
              <a:t>Помните?</a:t>
            </a:r>
          </a:p>
          <a:p>
            <a:r>
              <a:rPr lang="ru-RU" sz="1700" dirty="0" smtClean="0">
                <a:ln/>
                <a:latin typeface="Monotype Corsiva" pitchFamily="66" charset="0"/>
              </a:rPr>
              <a:t>Первые робкие шаги в учёбе и первые победы. Радостные открытия и горькие разочарования. Проблемные и счастливые моменты взросления. Личное постижение не только научных, но и жизненных  истин и аксиом. </a:t>
            </a:r>
          </a:p>
          <a:p>
            <a:r>
              <a:rPr lang="ru-RU" sz="1700" b="1" dirty="0" smtClean="0">
                <a:ln/>
                <a:latin typeface="Monotype Corsiva" pitchFamily="66" charset="0"/>
              </a:rPr>
              <a:t>Помните?</a:t>
            </a:r>
          </a:p>
          <a:p>
            <a:r>
              <a:rPr lang="ru-RU" sz="1700" dirty="0" smtClean="0">
                <a:ln/>
                <a:latin typeface="Monotype Corsiva" pitchFamily="66" charset="0"/>
              </a:rPr>
              <a:t>Рядом с вами всегда были мудрые и понимающие учителя и мы, ваши любящие родители. И все эти годы вам светили яркие звезды – «Альфа и Омега». </a:t>
            </a:r>
          </a:p>
          <a:p>
            <a:r>
              <a:rPr lang="ru-RU" sz="1700" dirty="0" smtClean="0">
                <a:ln/>
                <a:latin typeface="Monotype Corsiva" pitchFamily="66" charset="0"/>
              </a:rPr>
              <a:t>Спасибо школе за то, что здесь не только учили, но и понимали, ценили, любили!</a:t>
            </a:r>
          </a:p>
          <a:p>
            <a:r>
              <a:rPr lang="ru-RU" sz="1700" b="1" dirty="0" smtClean="0">
                <a:ln/>
                <a:latin typeface="Monotype Corsiva" pitchFamily="66" charset="0"/>
              </a:rPr>
              <a:t>Помните!</a:t>
            </a:r>
          </a:p>
          <a:p>
            <a:r>
              <a:rPr lang="ru-RU" sz="1700" dirty="0" smtClean="0">
                <a:ln/>
                <a:latin typeface="Monotype Corsiva" pitchFamily="66" charset="0"/>
              </a:rPr>
              <a:t>Кем бы вы в жизни ни стали и в какие бы ни улетели дали, сохраните свет школьных звезд. Свет добра. Свет детства. Это невозвратимо. Это незаменимо. </a:t>
            </a:r>
          </a:p>
          <a:p>
            <a:r>
              <a:rPr lang="ru-RU" sz="1700" b="1" dirty="0" smtClean="0">
                <a:ln/>
                <a:solidFill>
                  <a:srgbClr val="C00000"/>
                </a:solidFill>
                <a:latin typeface="Monotype Corsiva" pitchFamily="66" charset="0"/>
              </a:rPr>
              <a:t>                           </a:t>
            </a:r>
            <a:r>
              <a:rPr lang="ru-RU" sz="1700" b="1" dirty="0" err="1" smtClean="0">
                <a:ln/>
                <a:solidFill>
                  <a:srgbClr val="C00000"/>
                </a:solidFill>
                <a:latin typeface="Monotype Corsiva" pitchFamily="66" charset="0"/>
              </a:rPr>
              <a:t>Андрощук</a:t>
            </a:r>
            <a:r>
              <a:rPr lang="ru-RU" sz="1700" b="1" dirty="0" smtClean="0">
                <a:ln/>
                <a:solidFill>
                  <a:srgbClr val="C00000"/>
                </a:solidFill>
                <a:latin typeface="Monotype Corsiva" pitchFamily="66" charset="0"/>
              </a:rPr>
              <a:t> Т.В. </a:t>
            </a:r>
          </a:p>
          <a:p>
            <a:endParaRPr lang="ru-RU" dirty="0" smtClean="0"/>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274638"/>
            <a:ext cx="5328592" cy="490066"/>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Три взгляда на выпускников</a:t>
            </a:r>
            <a:endParaRPr lang="ru-RU" sz="2800" b="1" dirty="0">
              <a:ln/>
              <a:solidFill>
                <a:srgbClr val="FF0000"/>
              </a:solidFill>
              <a:effectLst>
                <a:outerShdw blurRad="38100" dist="38100" dir="2700000" algn="tl">
                  <a:srgbClr val="000000">
                    <a:alpha val="43137"/>
                  </a:srgbClr>
                </a:outerShdw>
              </a:effectLst>
              <a:latin typeface="Monotype Corsiva" pitchFamily="66" charset="0"/>
              <a:ea typeface="+mn-ea"/>
              <a:cs typeface="+mn-cs"/>
            </a:endParaRPr>
          </a:p>
        </p:txBody>
      </p:sp>
      <p:sp>
        <p:nvSpPr>
          <p:cNvPr id="3" name="Содержимое 2"/>
          <p:cNvSpPr>
            <a:spLocks noGrp="1"/>
          </p:cNvSpPr>
          <p:nvPr>
            <p:ph idx="1"/>
          </p:nvPr>
        </p:nvSpPr>
        <p:spPr>
          <a:xfrm>
            <a:off x="3707904" y="980728"/>
            <a:ext cx="4906888" cy="5184576"/>
          </a:xfrm>
        </p:spPr>
        <p:txBody>
          <a:bodyPr>
            <a:normAutofit/>
          </a:bodyPr>
          <a:lstStyle/>
          <a:p>
            <a:pPr marL="0" indent="457200" algn="just">
              <a:spcBef>
                <a:spcPct val="0"/>
              </a:spcBef>
              <a:buNone/>
            </a:pPr>
            <a:r>
              <a:rPr lang="ru-RU" sz="1400" b="1" dirty="0" smtClean="0">
                <a:ln/>
                <a:solidFill>
                  <a:srgbClr val="C00000"/>
                </a:solidFill>
                <a:latin typeface="Monotype Corsiva" pitchFamily="66" charset="0"/>
              </a:rPr>
              <a:t>Романтический. </a:t>
            </a:r>
            <a:r>
              <a:rPr lang="ru-RU" sz="1400" dirty="0" smtClean="0">
                <a:ln/>
                <a:latin typeface="Monotype Corsiva" pitchFamily="66" charset="0"/>
              </a:rPr>
              <a:t> Среди многих последних выпусков этот у меня  - с пятого класса. Поэтому и смотрю на них почти по-матерински. У меня есть их детские фотографии. Я помню их смешными и наивными. И они мне кажутся сейчас, на пороге взрослой жизни, удивительно красивыми.</a:t>
            </a:r>
          </a:p>
          <a:p>
            <a:pPr marL="0" indent="457200" algn="just">
              <a:spcBef>
                <a:spcPct val="0"/>
              </a:spcBef>
              <a:buNone/>
            </a:pPr>
            <a:r>
              <a:rPr lang="ru-RU" sz="1400" b="1" dirty="0" smtClean="0">
                <a:ln/>
                <a:solidFill>
                  <a:srgbClr val="C00000"/>
                </a:solidFill>
                <a:latin typeface="Monotype Corsiva" pitchFamily="66" charset="0"/>
              </a:rPr>
              <a:t>Ироничный. </a:t>
            </a:r>
            <a:r>
              <a:rPr lang="ru-RU" sz="1400" dirty="0" smtClean="0">
                <a:ln/>
                <a:latin typeface="Monotype Corsiva" pitchFamily="66" charset="0"/>
              </a:rPr>
              <a:t>В одной старой песне поется: «Мы рождены, чтоб сказку сделать былью».  Мы, педагоги школы, работали над этим  с нашими выпускниками долгие 11 лет. Теперь остается дожидаться результата и верить,  что ковер - самолет, действительно, превратится в самолет или даже в  космический корабль,  а не в коврик у порога.</a:t>
            </a:r>
          </a:p>
          <a:p>
            <a:pPr marL="0" indent="457200" algn="just">
              <a:spcBef>
                <a:spcPct val="0"/>
              </a:spcBef>
              <a:buNone/>
            </a:pPr>
            <a:r>
              <a:rPr lang="ru-RU" sz="1400" b="1" dirty="0" smtClean="0">
                <a:ln/>
                <a:solidFill>
                  <a:srgbClr val="C00000"/>
                </a:solidFill>
                <a:latin typeface="Monotype Corsiva" pitchFamily="66" charset="0"/>
              </a:rPr>
              <a:t>Оптимистический.  </a:t>
            </a:r>
            <a:r>
              <a:rPr lang="ru-RU" sz="1400" dirty="0" smtClean="0">
                <a:ln/>
                <a:latin typeface="Monotype Corsiva" pitchFamily="66" charset="0"/>
              </a:rPr>
              <a:t>Перефразируя старую русскую пословицу, скажу коротко: плох тот выпускник, который не мечтает стать президентом (страны или нефтедобывающей компании).	</a:t>
            </a:r>
          </a:p>
          <a:p>
            <a:pPr marL="0" indent="457200" algn="ctr">
              <a:spcBef>
                <a:spcPct val="0"/>
              </a:spcBef>
              <a:buNone/>
            </a:pPr>
            <a:endParaRPr lang="ru-RU" sz="1400" b="1" dirty="0" smtClean="0">
              <a:ln/>
              <a:solidFill>
                <a:srgbClr val="C00000"/>
              </a:solidFill>
              <a:latin typeface="Monotype Corsiva" pitchFamily="66" charset="0"/>
            </a:endParaRPr>
          </a:p>
          <a:p>
            <a:pPr marL="0" indent="457200" algn="ctr">
              <a:spcBef>
                <a:spcPct val="0"/>
              </a:spcBef>
              <a:buNone/>
            </a:pPr>
            <a:r>
              <a:rPr lang="ru-RU" sz="1400" b="1" dirty="0" smtClean="0">
                <a:ln/>
                <a:solidFill>
                  <a:srgbClr val="C00000"/>
                </a:solidFill>
                <a:latin typeface="Monotype Corsiva" pitchFamily="66" charset="0"/>
              </a:rPr>
              <a:t>Крылатые фразы наших выпускников</a:t>
            </a:r>
            <a:r>
              <a:rPr lang="ru-RU" sz="1400" dirty="0" smtClean="0">
                <a:ln/>
                <a:latin typeface="Monotype Corsiva" pitchFamily="66" charset="0"/>
              </a:rPr>
              <a:t>	</a:t>
            </a:r>
          </a:p>
          <a:p>
            <a:pPr marL="0" indent="457200" algn="just">
              <a:spcBef>
                <a:spcPct val="0"/>
              </a:spcBef>
              <a:buNone/>
            </a:pPr>
            <a:r>
              <a:rPr lang="ru-RU" sz="1400" b="1" dirty="0" smtClean="0">
                <a:ln/>
                <a:latin typeface="Monotype Corsiva" pitchFamily="66" charset="0"/>
              </a:rPr>
              <a:t>Женя Беккер в 8 классе:</a:t>
            </a:r>
          </a:p>
          <a:p>
            <a:pPr marL="0" indent="457200" algn="just">
              <a:spcBef>
                <a:spcPct val="0"/>
              </a:spcBef>
              <a:buNone/>
            </a:pPr>
            <a:r>
              <a:rPr lang="ru-RU" sz="1400" dirty="0" smtClean="0">
                <a:ln/>
                <a:latin typeface="Monotype Corsiva" pitchFamily="66" charset="0"/>
              </a:rPr>
              <a:t>-Почему ты пришел к третьему уроку?</a:t>
            </a:r>
          </a:p>
          <a:p>
            <a:pPr marL="0" indent="457200" algn="just">
              <a:spcBef>
                <a:spcPct val="0"/>
              </a:spcBef>
              <a:buNone/>
            </a:pPr>
            <a:r>
              <a:rPr lang="ru-RU" sz="1400" dirty="0" smtClean="0">
                <a:ln/>
                <a:latin typeface="Monotype Corsiva" pitchFamily="66" charset="0"/>
              </a:rPr>
              <a:t>-У меня папа моется.	</a:t>
            </a:r>
          </a:p>
          <a:p>
            <a:pPr marL="0" indent="457200" algn="just">
              <a:spcBef>
                <a:spcPct val="0"/>
              </a:spcBef>
              <a:buNone/>
            </a:pPr>
            <a:r>
              <a:rPr lang="ru-RU" sz="1400" b="1" dirty="0" smtClean="0">
                <a:ln/>
                <a:latin typeface="Monotype Corsiva" pitchFamily="66" charset="0"/>
              </a:rPr>
              <a:t>Слава </a:t>
            </a:r>
            <a:r>
              <a:rPr lang="ru-RU" sz="1400" b="1" dirty="0" err="1" smtClean="0">
                <a:ln/>
                <a:latin typeface="Monotype Corsiva" pitchFamily="66" charset="0"/>
              </a:rPr>
              <a:t>Андрощук</a:t>
            </a:r>
            <a:r>
              <a:rPr lang="ru-RU" sz="1400" b="1" dirty="0" smtClean="0">
                <a:ln/>
                <a:latin typeface="Monotype Corsiva" pitchFamily="66" charset="0"/>
              </a:rPr>
              <a:t>:</a:t>
            </a:r>
          </a:p>
          <a:p>
            <a:pPr marL="0" indent="457200" algn="just">
              <a:spcBef>
                <a:spcPct val="0"/>
              </a:spcBef>
              <a:buNone/>
            </a:pPr>
            <a:r>
              <a:rPr lang="ru-RU" sz="1400" dirty="0" smtClean="0">
                <a:ln/>
                <a:latin typeface="Monotype Corsiva" pitchFamily="66" charset="0"/>
              </a:rPr>
              <a:t>-Ты выполнишь это задание?</a:t>
            </a:r>
          </a:p>
          <a:p>
            <a:pPr marL="0" indent="457200" algn="just">
              <a:spcBef>
                <a:spcPct val="0"/>
              </a:spcBef>
              <a:buNone/>
            </a:pPr>
            <a:r>
              <a:rPr lang="ru-RU" sz="1400" dirty="0" smtClean="0">
                <a:ln/>
                <a:latin typeface="Monotype Corsiva" pitchFamily="66" charset="0"/>
              </a:rPr>
              <a:t>-А что я – рыжий?</a:t>
            </a:r>
          </a:p>
          <a:p>
            <a:pPr marL="0" indent="457200" algn="just">
              <a:spcBef>
                <a:spcPct val="0"/>
              </a:spcBef>
              <a:buNone/>
            </a:pPr>
            <a:endParaRPr lang="ru-RU" sz="1400" dirty="0">
              <a:ln/>
              <a:latin typeface="Monotype Corsiva" pitchFamily="66" charset="0"/>
            </a:endParaRPr>
          </a:p>
        </p:txBody>
      </p:sp>
      <p:sp>
        <p:nvSpPr>
          <p:cNvPr id="4" name="TextBox 3"/>
          <p:cNvSpPr txBox="1"/>
          <p:nvPr/>
        </p:nvSpPr>
        <p:spPr>
          <a:xfrm>
            <a:off x="611560" y="4005064"/>
            <a:ext cx="2592288" cy="738664"/>
          </a:xfrm>
          <a:prstGeom prst="rect">
            <a:avLst/>
          </a:prstGeom>
          <a:noFill/>
        </p:spPr>
        <p:txBody>
          <a:bodyPr wrap="square" rtlCol="0">
            <a:spAutoFit/>
          </a:bodyPr>
          <a:lstStyle/>
          <a:p>
            <a:pPr algn="ctr">
              <a:spcBef>
                <a:spcPct val="0"/>
              </a:spcBef>
            </a:pPr>
            <a:r>
              <a:rPr lang="ru-RU" sz="1400" b="1" dirty="0" err="1" smtClean="0">
                <a:ln/>
                <a:solidFill>
                  <a:srgbClr val="C00000"/>
                </a:solidFill>
                <a:effectLst>
                  <a:outerShdw blurRad="38100" dist="38100" dir="2700000" algn="tl">
                    <a:srgbClr val="000000">
                      <a:alpha val="43137"/>
                    </a:srgbClr>
                  </a:outerShdw>
                </a:effectLst>
                <a:latin typeface="Monotype Corsiva" pitchFamily="66" charset="0"/>
              </a:rPr>
              <a:t>Кылосова</a:t>
            </a:r>
            <a:r>
              <a:rPr lang="ru-RU" sz="1400" b="1" dirty="0" smtClean="0">
                <a:ln/>
                <a:solidFill>
                  <a:srgbClr val="C00000"/>
                </a:solidFill>
                <a:effectLst>
                  <a:outerShdw blurRad="38100" dist="38100" dir="2700000" algn="tl">
                    <a:srgbClr val="000000">
                      <a:alpha val="43137"/>
                    </a:srgbClr>
                  </a:outerShdw>
                </a:effectLst>
                <a:latin typeface="Monotype Corsiva" pitchFamily="66" charset="0"/>
              </a:rPr>
              <a:t> О.М., </a:t>
            </a:r>
          </a:p>
          <a:p>
            <a:pPr algn="ctr">
              <a:spcBef>
                <a:spcPct val="0"/>
              </a:spcBef>
            </a:pPr>
            <a:r>
              <a:rPr lang="ru-RU" sz="1400" b="1" dirty="0" smtClean="0">
                <a:ln/>
                <a:solidFill>
                  <a:srgbClr val="C00000"/>
                </a:solidFill>
                <a:effectLst>
                  <a:outerShdw blurRad="38100" dist="38100" dir="2700000" algn="tl">
                    <a:srgbClr val="000000">
                      <a:alpha val="43137"/>
                    </a:srgbClr>
                  </a:outerShdw>
                </a:effectLst>
                <a:latin typeface="Monotype Corsiva" pitchFamily="66" charset="0"/>
              </a:rPr>
              <a:t>учитель русского языка и литературы</a:t>
            </a:r>
          </a:p>
        </p:txBody>
      </p:sp>
      <p:pic>
        <p:nvPicPr>
          <p:cNvPr id="1026" name="Picture 2" descr="J:\выпускник 2014\HA4K6581.JPG"/>
          <p:cNvPicPr>
            <a:picLocks noChangeAspect="1" noChangeArrowheads="1"/>
          </p:cNvPicPr>
          <p:nvPr/>
        </p:nvPicPr>
        <p:blipFill>
          <a:blip r:embed="rId2" cstate="print"/>
          <a:srcRect l="16667" t="19192" r="4545" b="46645"/>
          <a:stretch>
            <a:fillRect/>
          </a:stretch>
        </p:blipFill>
        <p:spPr bwMode="auto">
          <a:xfrm>
            <a:off x="323528" y="1268760"/>
            <a:ext cx="3369551" cy="26642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0"/>
            <a:ext cx="6357982" cy="706090"/>
          </a:xfrm>
        </p:spPr>
        <p:txBody>
          <a:bodyPr>
            <a:norm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rPr>
              <a:t>Три взгляда на выпускников</a:t>
            </a:r>
            <a:endParaRPr lang="ru-RU" sz="2800" dirty="0"/>
          </a:p>
        </p:txBody>
      </p:sp>
      <p:pic>
        <p:nvPicPr>
          <p:cNvPr id="14337" name="Picture 1" descr="J:\выпусукной 2013\для газеты\P1040775.jpg"/>
          <p:cNvPicPr>
            <a:picLocks noChangeAspect="1" noChangeArrowheads="1"/>
          </p:cNvPicPr>
          <p:nvPr/>
        </p:nvPicPr>
        <p:blipFill>
          <a:blip r:embed="rId3" cstate="print"/>
          <a:srcRect l="13601" t="24801" r="23400"/>
          <a:stretch>
            <a:fillRect/>
          </a:stretch>
        </p:blipFill>
        <p:spPr bwMode="auto">
          <a:xfrm>
            <a:off x="214282" y="857232"/>
            <a:ext cx="2019862" cy="3000396"/>
          </a:xfrm>
          <a:prstGeom prst="rect">
            <a:avLst/>
          </a:prstGeom>
          <a:ln>
            <a:noFill/>
          </a:ln>
          <a:effectLst>
            <a:softEdge rad="112500"/>
          </a:effectLst>
        </p:spPr>
      </p:pic>
      <p:sp>
        <p:nvSpPr>
          <p:cNvPr id="12289" name="Rectangle 1"/>
          <p:cNvSpPr>
            <a:spLocks noChangeArrowheads="1"/>
          </p:cNvSpPr>
          <p:nvPr/>
        </p:nvSpPr>
        <p:spPr bwMode="auto">
          <a:xfrm>
            <a:off x="2214546" y="571480"/>
            <a:ext cx="6572296"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Оптимистический.</a:t>
            </a:r>
          </a:p>
          <a:p>
            <a:pPr marL="0" marR="0" lvl="0" indent="0" algn="just" defTabSz="914400" rtl="0" eaLnBrk="0" fontAlgn="base" latinLnBrk="0" hangingPunct="0">
              <a:lnSpc>
                <a:spcPct val="100000"/>
              </a:lnSpc>
              <a:spcBef>
                <a:spcPct val="0"/>
              </a:spcBef>
              <a:spcAft>
                <a:spcPct val="0"/>
              </a:spcAft>
              <a:buClrTx/>
              <a:buSzTx/>
              <a:buFontTx/>
              <a:buNone/>
              <a:tabLst/>
            </a:pPr>
            <a:r>
              <a:rPr lang="ru-RU" sz="1400" dirty="0" smtClean="0">
                <a:ln/>
                <a:latin typeface="Monotype Corsiva" pitchFamily="66" charset="0"/>
              </a:rPr>
              <a:t>      Отрадно, что все ученики, которые посещали логопедические занятия хорошо выговаривают все звуки родного языка, умеют излагать свои мысли. Это характеризует их как людей прилежных, целеустремлённых, т.к. справится с «трудными» звуками и другими проблемами было непросто. Нужно было много заниматься дополнительно.</a:t>
            </a:r>
          </a:p>
          <a:p>
            <a:pPr marL="0" marR="0" lvl="0" indent="0" algn="just" defTabSz="914400" rtl="0" eaLnBrk="0" fontAlgn="base" latinLnBrk="0" hangingPunct="0">
              <a:lnSpc>
                <a:spcPct val="100000"/>
              </a:lnSpc>
              <a:spcBef>
                <a:spcPct val="0"/>
              </a:spcBef>
              <a:spcAft>
                <a:spcPct val="0"/>
              </a:spcAft>
              <a:buClrTx/>
              <a:buSzTx/>
              <a:buFontTx/>
              <a:buNone/>
              <a:tabLst/>
            </a:pPr>
            <a:r>
              <a:rPr lang="ru-RU" sz="1400" dirty="0" smtClean="0">
                <a:ln/>
                <a:latin typeface="Monotype Corsiva" pitchFamily="66" charset="0"/>
              </a:rPr>
              <a:t>   Я уверена, что и по жизни ребята пойдут с упорством и смогут выбрать любые профессии, где требуется красивая грамотная речь. Тем более, что во время обучения в начальной школе Аня, Ира, Даша, </a:t>
            </a:r>
            <a:r>
              <a:rPr lang="ru-RU" sz="1400" dirty="0" err="1" smtClean="0">
                <a:ln/>
                <a:latin typeface="Monotype Corsiva" pitchFamily="66" charset="0"/>
              </a:rPr>
              <a:t>Карина</a:t>
            </a:r>
            <a:r>
              <a:rPr lang="ru-RU" sz="1400" dirty="0" smtClean="0">
                <a:ln/>
                <a:latin typeface="Monotype Corsiva" pitchFamily="66" charset="0"/>
              </a:rPr>
              <a:t>, Настя, Слава, Влад были активными помощниками учителя-логопеда: проводили логопедические занятия, элементы </a:t>
            </a:r>
            <a:r>
              <a:rPr lang="ru-RU" sz="1400" dirty="0" err="1" smtClean="0">
                <a:ln/>
                <a:latin typeface="Monotype Corsiva" pitchFamily="66" charset="0"/>
              </a:rPr>
              <a:t>логоритмических</a:t>
            </a:r>
            <a:r>
              <a:rPr lang="ru-RU" sz="1400" dirty="0" smtClean="0">
                <a:ln/>
                <a:latin typeface="Monotype Corsiva" pitchFamily="66" charset="0"/>
              </a:rPr>
              <a:t> упражнений у первоклашек. Первоклассники ждали их прихода с нетерпением и встречали меня вопросом: «А когда они ещё придут?» </a:t>
            </a:r>
          </a:p>
          <a:p>
            <a:pPr fontAlgn="base">
              <a:spcBef>
                <a:spcPct val="0"/>
              </a:spcBef>
              <a:spcAft>
                <a:spcPct val="0"/>
              </a:spcAft>
            </a:pPr>
            <a:r>
              <a:rPr lang="ru-RU" sz="1400" b="1" dirty="0" smtClean="0">
                <a:ln/>
                <a:solidFill>
                  <a:srgbClr val="C00000"/>
                </a:solidFill>
                <a:latin typeface="Monotype Corsiva" pitchFamily="66" charset="0"/>
              </a:rPr>
              <a:t>Романтический.</a:t>
            </a:r>
          </a:p>
          <a:p>
            <a:pPr algn="just" eaLnBrk="0" fontAlgn="base" hangingPunct="0">
              <a:spcBef>
                <a:spcPct val="0"/>
              </a:spcBef>
              <a:spcAft>
                <a:spcPct val="0"/>
              </a:spcAft>
            </a:pPr>
            <a:r>
              <a:rPr lang="ru-RU" sz="1400" dirty="0" smtClean="0">
                <a:ln/>
                <a:latin typeface="Monotype Corsiva" pitchFamily="66" charset="0"/>
              </a:rPr>
              <a:t>Вот и выросли дети! Девочки стали прекрасными дамами, а мальчики храбрыми рыцарями, способными и защитить своих дам. Их признания в любви будут звучать без дефектов речи! Они смогут слагать романтические баллады и участвовать в поэтических турнирах.</a:t>
            </a:r>
          </a:p>
          <a:p>
            <a:pPr algn="just" eaLnBrk="0" fontAlgn="base" hangingPunct="0">
              <a:spcBef>
                <a:spcPct val="0"/>
              </a:spcBef>
              <a:spcAft>
                <a:spcPct val="0"/>
              </a:spcAft>
            </a:pPr>
            <a:r>
              <a:rPr lang="ru-RU" sz="1400" dirty="0" smtClean="0">
                <a:ln/>
                <a:latin typeface="Monotype Corsiva" pitchFamily="66"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ru-RU" sz="1400" dirty="0" smtClean="0">
              <a:ln/>
              <a:latin typeface="Monotype Corsiva"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2290" name="Rectangle 2"/>
          <p:cNvSpPr>
            <a:spLocks noChangeArrowheads="1"/>
          </p:cNvSpPr>
          <p:nvPr/>
        </p:nvSpPr>
        <p:spPr bwMode="auto">
          <a:xfrm>
            <a:off x="214282" y="3857628"/>
            <a:ext cx="8643998"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1400" b="1" dirty="0" smtClean="0">
                <a:ln/>
                <a:solidFill>
                  <a:srgbClr val="C00000"/>
                </a:solidFill>
                <a:latin typeface="Monotype Corsiva" pitchFamily="66" charset="0"/>
              </a:rPr>
              <a:t>Иронический </a:t>
            </a:r>
            <a:r>
              <a:rPr lang="ru-RU" sz="1400" b="1" dirty="0" smtClean="0">
                <a:ln/>
                <a:latin typeface="Monotype Corsiva" pitchFamily="66" charset="0"/>
              </a:rPr>
              <a:t>Влад-философ</a:t>
            </a:r>
            <a:r>
              <a:rPr lang="ru-RU" sz="1400" dirty="0" smtClean="0">
                <a:ln/>
                <a:latin typeface="Monotype Corsiva" pitchFamily="66" charset="0"/>
              </a:rPr>
              <a:t> Влад отличался уже в дошкольном возрасте философским складом ума. Во время обследования речи перед поступлением в первый класс я попыталась познакомиться с Владом. Он назвал своё имя, имя мамы, папы. Далее Влад называл картинки: обувь, транспорт, фрукты. Я показала картинку с изображением овощей. Влад заметил: «Совсем хорошо! Ну что же Вы такие лёгкие-то показываете?!»</a:t>
            </a:r>
          </a:p>
          <a:p>
            <a:pPr marR="0" lvl="0" indent="0" algn="just" eaLnBrk="0" fontAlgn="base" hangingPunct="0">
              <a:lnSpc>
                <a:spcPct val="100000"/>
              </a:lnSpc>
              <a:spcBef>
                <a:spcPct val="0"/>
              </a:spcBef>
              <a:spcAft>
                <a:spcPct val="0"/>
              </a:spcAft>
              <a:buClrTx/>
              <a:buSzTx/>
              <a:buFontTx/>
              <a:buNone/>
              <a:tabLst/>
            </a:pPr>
            <a:r>
              <a:rPr lang="ru-RU" sz="1400" b="1" dirty="0" smtClean="0">
                <a:ln/>
                <a:latin typeface="Monotype Corsiva" pitchFamily="66" charset="0"/>
              </a:rPr>
              <a:t>Слава-литератор. </a:t>
            </a:r>
            <a:r>
              <a:rPr lang="ru-RU" sz="1400" dirty="0" smtClean="0">
                <a:ln/>
                <a:latin typeface="Monotype Corsiva" pitchFamily="66" charset="0"/>
              </a:rPr>
              <a:t>А у Славы очень рано проявились литературные способности. Он придумывал названия логопедическим зондам. Зонд-палочку для постановки звуков [</a:t>
            </a:r>
            <a:r>
              <a:rPr lang="ru-RU" sz="1400" dirty="0" err="1" smtClean="0">
                <a:ln/>
                <a:latin typeface="Monotype Corsiva" pitchFamily="66" charset="0"/>
              </a:rPr>
              <a:t>р</a:t>
            </a:r>
            <a:r>
              <a:rPr lang="ru-RU" sz="1400" dirty="0" smtClean="0">
                <a:ln/>
                <a:latin typeface="Monotype Corsiva" pitchFamily="66" charset="0"/>
              </a:rPr>
              <a:t>] [</a:t>
            </a:r>
            <a:r>
              <a:rPr lang="ru-RU" sz="1400" dirty="0" err="1" smtClean="0">
                <a:ln/>
                <a:latin typeface="Monotype Corsiva" pitchFamily="66" charset="0"/>
              </a:rPr>
              <a:t>р</a:t>
            </a:r>
            <a:r>
              <a:rPr lang="ru-RU" sz="1400" dirty="0" smtClean="0">
                <a:ln/>
                <a:latin typeface="Monotype Corsiva" pitchFamily="66" charset="0"/>
              </a:rPr>
              <a:t>`] Слава назвал «</a:t>
            </a:r>
            <a:r>
              <a:rPr lang="ru-RU" sz="1400" dirty="0" err="1" smtClean="0">
                <a:ln/>
                <a:latin typeface="Monotype Corsiva" pitchFamily="66" charset="0"/>
              </a:rPr>
              <a:t>дрожалкой</a:t>
            </a:r>
            <a:r>
              <a:rPr lang="ru-RU" sz="1400" dirty="0" smtClean="0">
                <a:ln/>
                <a:latin typeface="Monotype Corsiva" pitchFamily="66" charset="0"/>
              </a:rPr>
              <a:t>». Он подготовил рассказ о профессиях «Кем быть?», в котором говорилось о значении речи в жизни  человека. Слава не просто повторял слова из упражнения, а составлял с ними словосочетания, подбирая интересные выражения. Например: аэродром в Рио-де-Жанейро, широкий кругозор, проворный бурундук. И  даже тетрадь подписал по-особенному: тетрадь по логопеду. </a:t>
            </a:r>
          </a:p>
          <a:p>
            <a:pPr marR="0" lvl="0" indent="0" algn="ctr" fontAlgn="base">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                                                                 </a:t>
            </a:r>
            <a:r>
              <a:rPr lang="ru-RU" sz="1400" b="1" dirty="0" err="1" smtClean="0">
                <a:ln/>
                <a:solidFill>
                  <a:srgbClr val="C00000"/>
                </a:solidFill>
                <a:latin typeface="Monotype Corsiva" pitchFamily="66" charset="0"/>
              </a:rPr>
              <a:t>Витковская</a:t>
            </a:r>
            <a:r>
              <a:rPr lang="ru-RU" sz="1400" b="1" dirty="0" smtClean="0">
                <a:ln/>
                <a:solidFill>
                  <a:srgbClr val="C00000"/>
                </a:solidFill>
                <a:latin typeface="Monotype Corsiva" pitchFamily="66" charset="0"/>
              </a:rPr>
              <a:t> И.И., учитель-логопед</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74638"/>
            <a:ext cx="7283152" cy="634082"/>
          </a:xfrm>
        </p:spPr>
        <p:txBody>
          <a:bodyPr>
            <a:norm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rPr>
              <a:t>Три взгляда на выпускников</a:t>
            </a:r>
            <a:endParaRPr lang="ru-RU" sz="2800" dirty="0"/>
          </a:p>
        </p:txBody>
      </p:sp>
      <p:sp>
        <p:nvSpPr>
          <p:cNvPr id="3" name="Содержимое 2"/>
          <p:cNvSpPr>
            <a:spLocks noGrp="1"/>
          </p:cNvSpPr>
          <p:nvPr>
            <p:ph idx="1"/>
          </p:nvPr>
        </p:nvSpPr>
        <p:spPr>
          <a:xfrm>
            <a:off x="1071538" y="1214422"/>
            <a:ext cx="3571900" cy="4740277"/>
          </a:xfrm>
        </p:spPr>
        <p:txBody>
          <a:bodyPr>
            <a:noAutofit/>
          </a:bodyPr>
          <a:lstStyle/>
          <a:p>
            <a:pPr marL="0" indent="0" algn="just" eaLnBrk="0" fontAlgn="base" hangingPunct="0">
              <a:lnSpc>
                <a:spcPct val="110000"/>
              </a:lnSpc>
              <a:spcBef>
                <a:spcPct val="0"/>
              </a:spcBef>
              <a:spcAft>
                <a:spcPct val="0"/>
              </a:spcAft>
              <a:buNone/>
            </a:pPr>
            <a:r>
              <a:rPr lang="ru-RU" sz="1800" b="1" dirty="0" smtClean="0">
                <a:ln/>
                <a:solidFill>
                  <a:srgbClr val="C00000"/>
                </a:solidFill>
                <a:latin typeface="Monotype Corsiva" pitchFamily="66" charset="0"/>
              </a:rPr>
              <a:t>Оптимистический.</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Удачу, счастье и веселье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Вы испытаете сполна!</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Любви моменты и безделье…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Открыты двери все! Ура!</a:t>
            </a:r>
          </a:p>
          <a:p>
            <a:pPr marL="0" indent="0" algn="just" eaLnBrk="0" fontAlgn="base" hangingPunct="0">
              <a:lnSpc>
                <a:spcPct val="110000"/>
              </a:lnSpc>
              <a:spcBef>
                <a:spcPct val="0"/>
              </a:spcBef>
              <a:spcAft>
                <a:spcPct val="0"/>
              </a:spcAft>
              <a:buNone/>
            </a:pPr>
            <a:endParaRPr lang="ru-RU" sz="1800" dirty="0" smtClean="0">
              <a:ln/>
              <a:latin typeface="Monotype Corsiva" pitchFamily="66" charset="0"/>
            </a:endParaRPr>
          </a:p>
          <a:p>
            <a:pPr marL="0" indent="0" algn="just" eaLnBrk="0" fontAlgn="base" hangingPunct="0">
              <a:lnSpc>
                <a:spcPct val="110000"/>
              </a:lnSpc>
              <a:spcBef>
                <a:spcPct val="0"/>
              </a:spcBef>
              <a:spcAft>
                <a:spcPct val="0"/>
              </a:spcAft>
              <a:buNone/>
            </a:pPr>
            <a:r>
              <a:rPr lang="ru-RU" sz="1800" b="1" dirty="0" smtClean="0">
                <a:ln/>
                <a:solidFill>
                  <a:srgbClr val="C00000"/>
                </a:solidFill>
                <a:latin typeface="Monotype Corsiva" pitchFamily="66" charset="0"/>
              </a:rPr>
              <a:t>Синтементальный .</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Милые, добрые, нежные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Души росли и взрослели.</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Как океаны безбрежные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Выросли… и улетели…</a:t>
            </a:r>
          </a:p>
          <a:p>
            <a:pPr marL="0" indent="0" algn="just" eaLnBrk="0" fontAlgn="base" hangingPunct="0">
              <a:lnSpc>
                <a:spcPct val="110000"/>
              </a:lnSpc>
              <a:spcBef>
                <a:spcPct val="0"/>
              </a:spcBef>
              <a:spcAft>
                <a:spcPct val="0"/>
              </a:spcAft>
              <a:buNone/>
            </a:pPr>
            <a:endParaRPr lang="ru-RU" sz="1800" dirty="0" smtClean="0">
              <a:ln/>
              <a:latin typeface="Monotype Corsiva" pitchFamily="66" charset="0"/>
            </a:endParaRPr>
          </a:p>
          <a:p>
            <a:pPr marL="0" indent="0" algn="just" eaLnBrk="0" fontAlgn="base" hangingPunct="0">
              <a:lnSpc>
                <a:spcPct val="110000"/>
              </a:lnSpc>
              <a:spcBef>
                <a:spcPct val="0"/>
              </a:spcBef>
              <a:spcAft>
                <a:spcPct val="0"/>
              </a:spcAft>
              <a:buNone/>
            </a:pPr>
            <a:r>
              <a:rPr lang="ru-RU" sz="1800" b="1" dirty="0" smtClean="0">
                <a:ln/>
                <a:solidFill>
                  <a:srgbClr val="C00000"/>
                </a:solidFill>
                <a:latin typeface="Monotype Corsiva" pitchFamily="66" charset="0"/>
              </a:rPr>
              <a:t>Ироничный.</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Окончив школу, вы хотите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Достичь невиданных высот.</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Из школы вы скорей бежите.</a:t>
            </a:r>
          </a:p>
          <a:p>
            <a:pPr marL="0" indent="0" algn="just" eaLnBrk="0" fontAlgn="base" hangingPunct="0">
              <a:lnSpc>
                <a:spcPct val="110000"/>
              </a:lnSpc>
              <a:spcBef>
                <a:spcPct val="0"/>
              </a:spcBef>
              <a:spcAft>
                <a:spcPct val="0"/>
              </a:spcAft>
              <a:buNone/>
            </a:pPr>
            <a:r>
              <a:rPr lang="ru-RU" sz="1800" dirty="0" smtClean="0">
                <a:ln/>
                <a:latin typeface="Monotype Corsiva" pitchFamily="66" charset="0"/>
              </a:rPr>
              <a:t>Не вышло б всё наоборот…</a:t>
            </a:r>
            <a:endParaRPr lang="ru-RU" sz="1800" dirty="0">
              <a:ln/>
              <a:latin typeface="Monotype Corsiva" pitchFamily="66" charset="0"/>
            </a:endParaRPr>
          </a:p>
        </p:txBody>
      </p:sp>
      <p:pic>
        <p:nvPicPr>
          <p:cNvPr id="11265" name="Picture 1"/>
          <p:cNvPicPr>
            <a:picLocks noChangeAspect="1" noChangeArrowheads="1"/>
          </p:cNvPicPr>
          <p:nvPr/>
        </p:nvPicPr>
        <p:blipFill>
          <a:blip r:embed="rId2" cstate="print"/>
          <a:srcRect l="6101" t="19798" r="16071" b="3239"/>
          <a:stretch>
            <a:fillRect/>
          </a:stretch>
        </p:blipFill>
        <p:spPr bwMode="auto">
          <a:xfrm>
            <a:off x="4143372" y="1714488"/>
            <a:ext cx="4431321" cy="3286148"/>
          </a:xfrm>
          <a:prstGeom prst="rect">
            <a:avLst/>
          </a:prstGeom>
          <a:ln>
            <a:noFill/>
          </a:ln>
          <a:effectLst>
            <a:softEdge rad="112500"/>
          </a:effectLst>
        </p:spPr>
      </p:pic>
      <p:sp>
        <p:nvSpPr>
          <p:cNvPr id="5" name="TextBox 4"/>
          <p:cNvSpPr txBox="1"/>
          <p:nvPr/>
        </p:nvSpPr>
        <p:spPr>
          <a:xfrm>
            <a:off x="5214942" y="5072074"/>
            <a:ext cx="1785950" cy="738664"/>
          </a:xfrm>
          <a:prstGeom prst="rect">
            <a:avLst/>
          </a:prstGeom>
          <a:noFill/>
        </p:spPr>
        <p:txBody>
          <a:bodyPr wrap="square" rtlCol="0">
            <a:spAutoFit/>
          </a:bodyPr>
          <a:lstStyle/>
          <a:p>
            <a:pPr algn="ctr">
              <a:spcBef>
                <a:spcPct val="0"/>
              </a:spcBef>
            </a:pPr>
            <a:r>
              <a:rPr lang="ru-RU" sz="1400" b="1" dirty="0" err="1" smtClean="0">
                <a:ln/>
                <a:solidFill>
                  <a:srgbClr val="C00000"/>
                </a:solidFill>
                <a:effectLst>
                  <a:outerShdw blurRad="38100" dist="38100" dir="2700000" algn="tl">
                    <a:srgbClr val="000000">
                      <a:alpha val="43137"/>
                    </a:srgbClr>
                  </a:outerShdw>
                </a:effectLst>
                <a:latin typeface="Monotype Corsiva" pitchFamily="66" charset="0"/>
              </a:rPr>
              <a:t>Перелевская</a:t>
            </a:r>
            <a:r>
              <a:rPr lang="ru-RU" sz="1400" b="1" dirty="0" smtClean="0">
                <a:ln/>
                <a:solidFill>
                  <a:srgbClr val="C00000"/>
                </a:solidFill>
                <a:effectLst>
                  <a:outerShdw blurRad="38100" dist="38100" dir="2700000" algn="tl">
                    <a:srgbClr val="000000">
                      <a:alpha val="43137"/>
                    </a:srgbClr>
                  </a:outerShdw>
                </a:effectLst>
                <a:latin typeface="Monotype Corsiva" pitchFamily="66" charset="0"/>
              </a:rPr>
              <a:t> И.Г., учитель биологии и химии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88640"/>
            <a:ext cx="6995120" cy="576064"/>
          </a:xfrm>
        </p:spPr>
        <p:txBody>
          <a:bodyPr>
            <a:norm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rPr>
              <a:t>«Золотая полка» выпускников</a:t>
            </a:r>
            <a:endParaRPr lang="ru-RU" sz="2800" b="1" dirty="0">
              <a:ln/>
              <a:solidFill>
                <a:srgbClr val="FF0000"/>
              </a:solidFill>
              <a:effectLst>
                <a:outerShdw blurRad="38100" dist="38100" dir="2700000" algn="tl">
                  <a:srgbClr val="000000">
                    <a:alpha val="43137"/>
                  </a:srgbClr>
                </a:outerShdw>
              </a:effectLst>
              <a:latin typeface="Monotype Corsiva" pitchFamily="66" charset="0"/>
            </a:endParaRPr>
          </a:p>
        </p:txBody>
      </p:sp>
      <p:pic>
        <p:nvPicPr>
          <p:cNvPr id="2050" name="Picture 2" descr="K:\IMG_9102 (Мосунова Дарья 1 - главная).jpg"/>
          <p:cNvPicPr>
            <a:picLocks noGrp="1" noChangeAspect="1" noChangeArrowheads="1"/>
          </p:cNvPicPr>
          <p:nvPr>
            <p:ph idx="1"/>
          </p:nvPr>
        </p:nvPicPr>
        <p:blipFill>
          <a:blip r:embed="rId2" cstate="print"/>
          <a:srcRect/>
          <a:stretch>
            <a:fillRect/>
          </a:stretch>
        </p:blipFill>
        <p:spPr bwMode="auto">
          <a:xfrm>
            <a:off x="467544" y="2276872"/>
            <a:ext cx="2214416" cy="2811530"/>
          </a:xfrm>
          <a:prstGeom prst="rect">
            <a:avLst/>
          </a:prstGeom>
          <a:ln>
            <a:noFill/>
          </a:ln>
          <a:effectLst>
            <a:softEdge rad="112500"/>
          </a:effectLst>
        </p:spPr>
      </p:pic>
      <p:sp>
        <p:nvSpPr>
          <p:cNvPr id="2051" name="Rectangle 3"/>
          <p:cNvSpPr>
            <a:spLocks noChangeArrowheads="1"/>
          </p:cNvSpPr>
          <p:nvPr/>
        </p:nvSpPr>
        <p:spPr bwMode="auto">
          <a:xfrm>
            <a:off x="467544" y="620688"/>
            <a:ext cx="82799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lang="ru-RU" sz="1400" dirty="0" smtClean="0">
                <a:ln/>
                <a:latin typeface="Monotype Corsiva" pitchFamily="66" charset="0"/>
              </a:rPr>
              <a:t>В канун  праздника  «Последний звонок» мы попытались представить,  с чем у нас ассоциируется наш выпускной класс. Возник такой образ: наш 11 класс – это «золотая полка». А на ней -  книги. Выглядит наша золотая полка примерно так:</a:t>
            </a:r>
          </a:p>
        </p:txBody>
      </p:sp>
      <p:sp>
        <p:nvSpPr>
          <p:cNvPr id="6" name="TextBox 5"/>
          <p:cNvSpPr txBox="1"/>
          <p:nvPr/>
        </p:nvSpPr>
        <p:spPr>
          <a:xfrm>
            <a:off x="467544" y="5229200"/>
            <a:ext cx="2448272" cy="738664"/>
          </a:xfrm>
          <a:prstGeom prst="rect">
            <a:avLst/>
          </a:prstGeom>
          <a:noFill/>
        </p:spPr>
        <p:txBody>
          <a:bodyPr wrap="square" rtlCol="0">
            <a:spAutoFit/>
          </a:bodyPr>
          <a:lstStyle/>
          <a:p>
            <a:pPr indent="450850" algn="just" fontAlgn="base">
              <a:spcBef>
                <a:spcPct val="0"/>
              </a:spcBef>
              <a:spcAft>
                <a:spcPct val="0"/>
              </a:spcAft>
            </a:pPr>
            <a:r>
              <a:rPr lang="ru-RU" sz="1400" b="1" dirty="0" err="1" smtClean="0">
                <a:ln/>
                <a:solidFill>
                  <a:srgbClr val="C00000"/>
                </a:solidFill>
                <a:latin typeface="Monotype Corsiva" pitchFamily="66" charset="0"/>
              </a:rPr>
              <a:t>Мосунова</a:t>
            </a:r>
            <a:r>
              <a:rPr lang="ru-RU" sz="1400" b="1" dirty="0" smtClean="0">
                <a:ln/>
                <a:solidFill>
                  <a:srgbClr val="C00000"/>
                </a:solidFill>
                <a:latin typeface="Monotype Corsiva" pitchFamily="66" charset="0"/>
              </a:rPr>
              <a:t> Дарья- </a:t>
            </a:r>
            <a:r>
              <a:rPr lang="ru-RU" sz="1400" dirty="0" smtClean="0">
                <a:ln/>
                <a:latin typeface="Monotype Corsiva" pitchFamily="66" charset="0"/>
              </a:rPr>
              <a:t>это, безусловно, журнал мод. Пожалуй, знаменитый  «ВОГ»</a:t>
            </a:r>
          </a:p>
        </p:txBody>
      </p:sp>
      <p:pic>
        <p:nvPicPr>
          <p:cNvPr id="2052" name="Picture 4" descr="K:\IMG_9131 (Мария Турбина 1 - главная).jpg"/>
          <p:cNvPicPr>
            <a:picLocks noChangeAspect="1" noChangeArrowheads="1"/>
          </p:cNvPicPr>
          <p:nvPr/>
        </p:nvPicPr>
        <p:blipFill>
          <a:blip r:embed="rId3" cstate="print"/>
          <a:srcRect t="4851"/>
          <a:stretch>
            <a:fillRect/>
          </a:stretch>
        </p:blipFill>
        <p:spPr bwMode="auto">
          <a:xfrm>
            <a:off x="6516216" y="1196751"/>
            <a:ext cx="2132726" cy="2884455"/>
          </a:xfrm>
          <a:prstGeom prst="rect">
            <a:avLst/>
          </a:prstGeom>
          <a:ln>
            <a:noFill/>
          </a:ln>
          <a:effectLst>
            <a:softEdge rad="112500"/>
          </a:effectLst>
        </p:spPr>
      </p:pic>
      <p:sp>
        <p:nvSpPr>
          <p:cNvPr id="2053" name="Rectangle 5"/>
          <p:cNvSpPr>
            <a:spLocks noChangeArrowheads="1"/>
          </p:cNvSpPr>
          <p:nvPr/>
        </p:nvSpPr>
        <p:spPr bwMode="auto">
          <a:xfrm>
            <a:off x="6300192" y="4077072"/>
            <a:ext cx="266429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450850" algn="just" fontAlgn="base">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Турбина Мария – </a:t>
            </a:r>
            <a:r>
              <a:rPr lang="ru-RU" sz="1400" dirty="0" smtClean="0">
                <a:ln/>
                <a:latin typeface="Monotype Corsiva" pitchFamily="66" charset="0"/>
              </a:rPr>
              <a:t>это красивый  женский роман  о счастливой любви.</a:t>
            </a:r>
          </a:p>
        </p:txBody>
      </p:sp>
      <p:pic>
        <p:nvPicPr>
          <p:cNvPr id="2054" name="Picture 6" descr="K:\IMG_9113 (Артем Гладких).JPG"/>
          <p:cNvPicPr>
            <a:picLocks noChangeAspect="1" noChangeArrowheads="1"/>
          </p:cNvPicPr>
          <p:nvPr/>
        </p:nvPicPr>
        <p:blipFill>
          <a:blip r:embed="rId4" cstate="print"/>
          <a:srcRect t="5901"/>
          <a:stretch>
            <a:fillRect/>
          </a:stretch>
        </p:blipFill>
        <p:spPr bwMode="auto">
          <a:xfrm>
            <a:off x="3275856" y="1844824"/>
            <a:ext cx="2346653" cy="2664296"/>
          </a:xfrm>
          <a:prstGeom prst="rect">
            <a:avLst/>
          </a:prstGeom>
          <a:ln>
            <a:noFill/>
          </a:ln>
          <a:effectLst>
            <a:softEdge rad="112500"/>
          </a:effectLst>
        </p:spPr>
      </p:pic>
      <p:sp>
        <p:nvSpPr>
          <p:cNvPr id="2055" name="Rectangle 7"/>
          <p:cNvSpPr>
            <a:spLocks noChangeArrowheads="1"/>
          </p:cNvSpPr>
          <p:nvPr/>
        </p:nvSpPr>
        <p:spPr bwMode="auto">
          <a:xfrm>
            <a:off x="3347864" y="4581128"/>
            <a:ext cx="262778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450850" algn="just" fontAlgn="base">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Гладких Артем</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lang="ru-RU" sz="1400" dirty="0" smtClean="0">
                <a:ln/>
                <a:latin typeface="Monotype Corsiva" pitchFamily="66" charset="0"/>
              </a:rPr>
              <a:t>в этой книге, безусловно,  есть юмор, есть вкус к жизни, есть  главы о любви… Но вообще-то эту книгу нам  предстоит еще прочитать.</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«Золотая полка»  выпускников</a:t>
            </a:r>
            <a:endParaRPr lang="ru-RU" dirty="0"/>
          </a:p>
        </p:txBody>
      </p:sp>
      <p:pic>
        <p:nvPicPr>
          <p:cNvPr id="12289" name="Picture 1" descr="K:\IMG_9158(Ира Лысенко 1 - главная).jpg"/>
          <p:cNvPicPr>
            <a:picLocks noGrp="1" noChangeAspect="1" noChangeArrowheads="1"/>
          </p:cNvPicPr>
          <p:nvPr>
            <p:ph idx="1"/>
          </p:nvPr>
        </p:nvPicPr>
        <p:blipFill>
          <a:blip r:embed="rId2" cstate="print"/>
          <a:srcRect/>
          <a:stretch>
            <a:fillRect/>
          </a:stretch>
        </p:blipFill>
        <p:spPr bwMode="auto">
          <a:xfrm>
            <a:off x="611560" y="2276872"/>
            <a:ext cx="2008034" cy="2592964"/>
          </a:xfrm>
          <a:prstGeom prst="rect">
            <a:avLst/>
          </a:prstGeom>
          <a:ln>
            <a:noFill/>
          </a:ln>
          <a:effectLst>
            <a:softEdge rad="112500"/>
          </a:effectLst>
        </p:spPr>
      </p:pic>
      <p:sp>
        <p:nvSpPr>
          <p:cNvPr id="12290" name="Rectangle 2"/>
          <p:cNvSpPr>
            <a:spLocks noChangeArrowheads="1"/>
          </p:cNvSpPr>
          <p:nvPr/>
        </p:nvSpPr>
        <p:spPr bwMode="auto">
          <a:xfrm>
            <a:off x="323528" y="4905455"/>
            <a:ext cx="237626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450850" algn="just" fontAlgn="base">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1400" b="1" dirty="0" smtClean="0">
                <a:ln/>
                <a:solidFill>
                  <a:srgbClr val="C00000"/>
                </a:solidFill>
                <a:latin typeface="Monotype Corsiva" pitchFamily="66" charset="0"/>
              </a:rPr>
              <a:t>Лысенко Ирина </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1400" dirty="0" smtClean="0">
                <a:ln/>
                <a:latin typeface="Monotype Corsiva" pitchFamily="66" charset="0"/>
              </a:rPr>
              <a:t>это томик сонетов Шекспира, причем в оригинале, на  английском.</a:t>
            </a:r>
          </a:p>
        </p:txBody>
      </p:sp>
      <p:pic>
        <p:nvPicPr>
          <p:cNvPr id="12291" name="Picture 3" descr="K:\IMG_9195 (Панышева Дарья 1 - главная).jpg"/>
          <p:cNvPicPr>
            <a:picLocks noChangeAspect="1" noChangeArrowheads="1"/>
          </p:cNvPicPr>
          <p:nvPr/>
        </p:nvPicPr>
        <p:blipFill>
          <a:blip r:embed="rId3" cstate="print"/>
          <a:srcRect/>
          <a:stretch>
            <a:fillRect/>
          </a:stretch>
        </p:blipFill>
        <p:spPr bwMode="auto">
          <a:xfrm>
            <a:off x="6516216" y="980727"/>
            <a:ext cx="2088232" cy="2832797"/>
          </a:xfrm>
          <a:prstGeom prst="rect">
            <a:avLst/>
          </a:prstGeom>
          <a:ln>
            <a:noFill/>
          </a:ln>
          <a:effectLst>
            <a:softEdge rad="112500"/>
          </a:effectLst>
        </p:spPr>
      </p:pic>
      <p:sp>
        <p:nvSpPr>
          <p:cNvPr id="12292" name="Rectangle 4"/>
          <p:cNvSpPr>
            <a:spLocks noChangeArrowheads="1"/>
          </p:cNvSpPr>
          <p:nvPr/>
        </p:nvSpPr>
        <p:spPr bwMode="auto">
          <a:xfrm>
            <a:off x="6084168" y="4005064"/>
            <a:ext cx="266429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pPr>
            <a:r>
              <a:rPr lang="ru-RU" sz="1400" b="1" dirty="0" err="1" smtClean="0">
                <a:ln/>
                <a:solidFill>
                  <a:srgbClr val="C00000"/>
                </a:solidFill>
                <a:latin typeface="Monotype Corsiva" pitchFamily="66" charset="0"/>
              </a:rPr>
              <a:t>Панышева</a:t>
            </a:r>
            <a:r>
              <a:rPr lang="ru-RU" sz="1400" b="1" dirty="0" smtClean="0">
                <a:ln/>
                <a:solidFill>
                  <a:srgbClr val="C00000"/>
                </a:solidFill>
                <a:latin typeface="Monotype Corsiva" pitchFamily="66" charset="0"/>
              </a:rPr>
              <a:t> Дарья </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1400" dirty="0" smtClean="0">
                <a:ln/>
                <a:latin typeface="Monotype Corsiva" pitchFamily="66" charset="0"/>
              </a:rPr>
              <a:t>книга психологических тренингов «Как стать любимой!»</a:t>
            </a:r>
          </a:p>
        </p:txBody>
      </p:sp>
      <p:pic>
        <p:nvPicPr>
          <p:cNvPr id="12293" name="Picture 5" descr="K:\IMG_9217(Вечеслав Андрощук 1 - на главную).jpg"/>
          <p:cNvPicPr>
            <a:picLocks noChangeAspect="1" noChangeArrowheads="1"/>
          </p:cNvPicPr>
          <p:nvPr/>
        </p:nvPicPr>
        <p:blipFill>
          <a:blip r:embed="rId4" cstate="print"/>
          <a:srcRect/>
          <a:stretch>
            <a:fillRect/>
          </a:stretch>
        </p:blipFill>
        <p:spPr bwMode="auto">
          <a:xfrm>
            <a:off x="3491880" y="1628800"/>
            <a:ext cx="1875308" cy="2664296"/>
          </a:xfrm>
          <a:prstGeom prst="rect">
            <a:avLst/>
          </a:prstGeom>
          <a:ln>
            <a:noFill/>
          </a:ln>
          <a:effectLst>
            <a:softEdge rad="112500"/>
          </a:effectLst>
        </p:spPr>
      </p:pic>
      <p:sp>
        <p:nvSpPr>
          <p:cNvPr id="9" name="Прямоугольник 8"/>
          <p:cNvSpPr/>
          <p:nvPr/>
        </p:nvSpPr>
        <p:spPr>
          <a:xfrm>
            <a:off x="3275856" y="4365104"/>
            <a:ext cx="2664296" cy="1231106"/>
          </a:xfrm>
          <a:prstGeom prst="rect">
            <a:avLst/>
          </a:prstGeom>
        </p:spPr>
        <p:txBody>
          <a:bodyPr wrap="square">
            <a:spAutoFit/>
          </a:bodyPr>
          <a:lstStyle/>
          <a:p>
            <a:r>
              <a:rPr lang="ru-RU" sz="1400" b="1" dirty="0" err="1" smtClean="0">
                <a:ln/>
                <a:solidFill>
                  <a:srgbClr val="C00000"/>
                </a:solidFill>
                <a:latin typeface="Monotype Corsiva" pitchFamily="66" charset="0"/>
              </a:rPr>
              <a:t>Андрощук</a:t>
            </a:r>
            <a:r>
              <a:rPr lang="ru-RU" sz="1400" b="1" dirty="0" smtClean="0">
                <a:ln/>
                <a:solidFill>
                  <a:srgbClr val="C00000"/>
                </a:solidFill>
                <a:latin typeface="Monotype Corsiva" pitchFamily="66" charset="0"/>
              </a:rPr>
              <a:t> Вячеслав </a:t>
            </a:r>
            <a:r>
              <a:rPr lang="ru-RU" dirty="0" smtClean="0"/>
              <a:t>- </a:t>
            </a:r>
            <a:r>
              <a:rPr lang="ru-RU" sz="1400" dirty="0" smtClean="0">
                <a:ln/>
                <a:latin typeface="Monotype Corsiva" pitchFamily="66" charset="0"/>
              </a:rPr>
              <a:t>это многотомник. О чем тут только ни прочтешь: о военном искусстве, о космических путешествиях, о театре. Просто энциклопедия.</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«Золотая полка»  выпускников</a:t>
            </a:r>
            <a:endParaRPr lang="ru-RU" dirty="0"/>
          </a:p>
        </p:txBody>
      </p:sp>
      <p:pic>
        <p:nvPicPr>
          <p:cNvPr id="11265" name="Picture 1" descr="K:\IMG_9228(Беккер Женя).jpg"/>
          <p:cNvPicPr>
            <a:picLocks noGrp="1" noChangeAspect="1" noChangeArrowheads="1"/>
          </p:cNvPicPr>
          <p:nvPr>
            <p:ph idx="1"/>
          </p:nvPr>
        </p:nvPicPr>
        <p:blipFill>
          <a:blip r:embed="rId2" cstate="print"/>
          <a:srcRect/>
          <a:stretch>
            <a:fillRect/>
          </a:stretch>
        </p:blipFill>
        <p:spPr bwMode="auto">
          <a:xfrm>
            <a:off x="3347864" y="1556792"/>
            <a:ext cx="2016224" cy="2681566"/>
          </a:xfrm>
          <a:prstGeom prst="rect">
            <a:avLst/>
          </a:prstGeom>
          <a:ln>
            <a:noFill/>
          </a:ln>
          <a:effectLst>
            <a:softEdge rad="112500"/>
          </a:effectLst>
        </p:spPr>
      </p:pic>
      <p:sp>
        <p:nvSpPr>
          <p:cNvPr id="5" name="Прямоугольник 4"/>
          <p:cNvSpPr/>
          <p:nvPr/>
        </p:nvSpPr>
        <p:spPr>
          <a:xfrm>
            <a:off x="3131840" y="4365104"/>
            <a:ext cx="3024336" cy="954107"/>
          </a:xfrm>
          <a:prstGeom prst="rect">
            <a:avLst/>
          </a:prstGeom>
        </p:spPr>
        <p:txBody>
          <a:bodyPr wrap="square">
            <a:spAutoFit/>
          </a:bodyPr>
          <a:lstStyle/>
          <a:p>
            <a:r>
              <a:rPr lang="ru-RU" sz="1400" b="1" dirty="0" smtClean="0">
                <a:ln/>
                <a:solidFill>
                  <a:srgbClr val="C00000"/>
                </a:solidFill>
                <a:latin typeface="Monotype Corsiva" pitchFamily="66" charset="0"/>
              </a:rPr>
              <a:t>Беккер Евгений </a:t>
            </a:r>
            <a:r>
              <a:rPr lang="ru-RU" sz="1400" dirty="0" smtClean="0">
                <a:ln/>
                <a:latin typeface="Monotype Corsiva" pitchFamily="66" charset="0"/>
              </a:rPr>
              <a:t>- это книга – с секретом.  Он стремится стать большой медицинской энциклопедией, но тянет пока на справочник по химии и биологии.</a:t>
            </a:r>
          </a:p>
        </p:txBody>
      </p:sp>
      <p:pic>
        <p:nvPicPr>
          <p:cNvPr id="11266" name="Picture 2" descr="K:\IMG_9250(Хрычева Аня -1  главная).jpg"/>
          <p:cNvPicPr>
            <a:picLocks noChangeAspect="1" noChangeArrowheads="1"/>
          </p:cNvPicPr>
          <p:nvPr/>
        </p:nvPicPr>
        <p:blipFill>
          <a:blip r:embed="rId3" cstate="print"/>
          <a:srcRect/>
          <a:stretch>
            <a:fillRect/>
          </a:stretch>
        </p:blipFill>
        <p:spPr bwMode="auto">
          <a:xfrm>
            <a:off x="395536" y="2492896"/>
            <a:ext cx="2132542" cy="2736304"/>
          </a:xfrm>
          <a:prstGeom prst="rect">
            <a:avLst/>
          </a:prstGeom>
          <a:ln>
            <a:noFill/>
          </a:ln>
          <a:effectLst>
            <a:softEdge rad="112500"/>
          </a:effectLst>
        </p:spPr>
      </p:pic>
      <p:sp>
        <p:nvSpPr>
          <p:cNvPr id="11267" name="Rectangle 3"/>
          <p:cNvSpPr>
            <a:spLocks noChangeArrowheads="1"/>
          </p:cNvSpPr>
          <p:nvPr/>
        </p:nvSpPr>
        <p:spPr bwMode="auto">
          <a:xfrm>
            <a:off x="323528" y="5373216"/>
            <a:ext cx="345536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1400" b="1" dirty="0" smtClean="0">
                <a:ln/>
                <a:solidFill>
                  <a:srgbClr val="C00000"/>
                </a:solidFill>
                <a:latin typeface="Monotype Corsiva" pitchFamily="66" charset="0"/>
              </a:rPr>
              <a:t>Хрычева Анна </a:t>
            </a:r>
            <a:r>
              <a:rPr lang="ru-RU" sz="1400" dirty="0" smtClean="0">
                <a:ln/>
                <a:latin typeface="Monotype Corsiva" pitchFamily="66" charset="0"/>
              </a:rPr>
              <a:t>- захватывающий приключенческий роман из жизни контрабандистов с погонями,  перестрелками, интригами и любовью.</a:t>
            </a:r>
          </a:p>
        </p:txBody>
      </p:sp>
      <p:pic>
        <p:nvPicPr>
          <p:cNvPr id="11268" name="Picture 4" descr="K:\IMG_9300 (Кристина Мартенс - 1 главная).jpg"/>
          <p:cNvPicPr>
            <a:picLocks noChangeAspect="1" noChangeArrowheads="1"/>
          </p:cNvPicPr>
          <p:nvPr/>
        </p:nvPicPr>
        <p:blipFill>
          <a:blip r:embed="rId4" cstate="print"/>
          <a:srcRect/>
          <a:stretch>
            <a:fillRect/>
          </a:stretch>
        </p:blipFill>
        <p:spPr bwMode="auto">
          <a:xfrm>
            <a:off x="6516216" y="1196752"/>
            <a:ext cx="1967929" cy="2510545"/>
          </a:xfrm>
          <a:prstGeom prst="rect">
            <a:avLst/>
          </a:prstGeom>
          <a:ln>
            <a:noFill/>
          </a:ln>
          <a:effectLst>
            <a:softEdge rad="112500"/>
          </a:effectLst>
        </p:spPr>
      </p:pic>
      <p:sp>
        <p:nvSpPr>
          <p:cNvPr id="9" name="Прямоугольник 8"/>
          <p:cNvSpPr/>
          <p:nvPr/>
        </p:nvSpPr>
        <p:spPr>
          <a:xfrm>
            <a:off x="6372200" y="3789040"/>
            <a:ext cx="2339752" cy="738664"/>
          </a:xfrm>
          <a:prstGeom prst="rect">
            <a:avLst/>
          </a:prstGeom>
        </p:spPr>
        <p:txBody>
          <a:bodyPr wrap="square">
            <a:spAutoFit/>
          </a:bodyPr>
          <a:lstStyle/>
          <a:p>
            <a:r>
              <a:rPr lang="ru-RU" sz="1400" b="1" dirty="0" err="1" smtClean="0">
                <a:ln/>
                <a:solidFill>
                  <a:srgbClr val="C00000"/>
                </a:solidFill>
                <a:latin typeface="Monotype Corsiva" pitchFamily="66" charset="0"/>
              </a:rPr>
              <a:t>Мартенс</a:t>
            </a:r>
            <a:r>
              <a:rPr lang="ru-RU" sz="1400" b="1" dirty="0" smtClean="0">
                <a:ln/>
                <a:solidFill>
                  <a:srgbClr val="C00000"/>
                </a:solidFill>
                <a:latin typeface="Monotype Corsiva" pitchFamily="66" charset="0"/>
              </a:rPr>
              <a:t> Кристина - </a:t>
            </a:r>
            <a:r>
              <a:rPr lang="ru-RU" sz="1400" dirty="0" smtClean="0">
                <a:ln/>
                <a:latin typeface="Monotype Corsiva" pitchFamily="66" charset="0"/>
              </a:rPr>
              <a:t>большой географический атлас с подробной картой  Германии</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«Золотая полка»  выпускников</a:t>
            </a:r>
            <a:endParaRPr lang="ru-RU" dirty="0"/>
          </a:p>
        </p:txBody>
      </p:sp>
      <p:pic>
        <p:nvPicPr>
          <p:cNvPr id="10241" name="Picture 1" descr="K:\IMG_9431 (Иван Орлов1,2).jpg"/>
          <p:cNvPicPr>
            <a:picLocks noGrp="1" noChangeAspect="1" noChangeArrowheads="1"/>
          </p:cNvPicPr>
          <p:nvPr>
            <p:ph idx="1"/>
          </p:nvPr>
        </p:nvPicPr>
        <p:blipFill>
          <a:blip r:embed="rId2" cstate="print"/>
          <a:srcRect/>
          <a:stretch>
            <a:fillRect/>
          </a:stretch>
        </p:blipFill>
        <p:spPr bwMode="auto">
          <a:xfrm>
            <a:off x="6516216" y="1412776"/>
            <a:ext cx="1969610" cy="2736304"/>
          </a:xfrm>
          <a:prstGeom prst="rect">
            <a:avLst/>
          </a:prstGeom>
          <a:ln>
            <a:noFill/>
          </a:ln>
          <a:effectLst>
            <a:softEdge rad="112500"/>
          </a:effectLst>
        </p:spPr>
      </p:pic>
      <p:sp>
        <p:nvSpPr>
          <p:cNvPr id="10242" name="Rectangle 2"/>
          <p:cNvSpPr>
            <a:spLocks noChangeArrowheads="1"/>
          </p:cNvSpPr>
          <p:nvPr/>
        </p:nvSpPr>
        <p:spPr bwMode="auto">
          <a:xfrm>
            <a:off x="6300192" y="4221088"/>
            <a:ext cx="262778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Орлов Иван-</a:t>
            </a:r>
            <a:r>
              <a:rPr lang="ru-RU" sz="1400" dirty="0" smtClean="0">
                <a:ln/>
                <a:latin typeface="Monotype Corsiva" pitchFamily="66" charset="0"/>
              </a:rPr>
              <a:t>это книга знаменитого мага Дэвида Коперфильда «Мои ученики и последователи»</a:t>
            </a:r>
          </a:p>
        </p:txBody>
      </p:sp>
      <p:pic>
        <p:nvPicPr>
          <p:cNvPr id="10243" name="Picture 3" descr="K:\IMG_9515 (Владислав Полыга 1 - главная).jpg"/>
          <p:cNvPicPr>
            <a:picLocks noChangeAspect="1" noChangeArrowheads="1"/>
          </p:cNvPicPr>
          <p:nvPr/>
        </p:nvPicPr>
        <p:blipFill>
          <a:blip r:embed="rId3" cstate="print"/>
          <a:srcRect/>
          <a:stretch>
            <a:fillRect/>
          </a:stretch>
        </p:blipFill>
        <p:spPr bwMode="auto">
          <a:xfrm>
            <a:off x="611560" y="2708920"/>
            <a:ext cx="1900959" cy="2611765"/>
          </a:xfrm>
          <a:prstGeom prst="rect">
            <a:avLst/>
          </a:prstGeom>
          <a:ln>
            <a:noFill/>
          </a:ln>
          <a:effectLst>
            <a:softEdge rad="112500"/>
          </a:effectLst>
        </p:spPr>
      </p:pic>
      <p:sp>
        <p:nvSpPr>
          <p:cNvPr id="10244" name="Rectangle 4"/>
          <p:cNvSpPr>
            <a:spLocks noChangeArrowheads="1"/>
          </p:cNvSpPr>
          <p:nvPr/>
        </p:nvSpPr>
        <p:spPr bwMode="auto">
          <a:xfrm>
            <a:off x="251520" y="5480937"/>
            <a:ext cx="280831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1400" b="1" dirty="0" err="1" smtClean="0">
                <a:ln/>
                <a:solidFill>
                  <a:srgbClr val="C00000"/>
                </a:solidFill>
                <a:latin typeface="Monotype Corsiva" pitchFamily="66" charset="0"/>
              </a:rPr>
              <a:t>Полыга</a:t>
            </a:r>
            <a:r>
              <a:rPr lang="ru-RU" sz="1400" b="1" dirty="0" smtClean="0">
                <a:ln/>
                <a:solidFill>
                  <a:srgbClr val="C00000"/>
                </a:solidFill>
                <a:latin typeface="Monotype Corsiva" pitchFamily="66" charset="0"/>
              </a:rPr>
              <a:t> Влад </a:t>
            </a:r>
            <a:r>
              <a:rPr lang="ru-RU" sz="1400" dirty="0" smtClean="0">
                <a:ln/>
                <a:latin typeface="Monotype Corsiva" pitchFamily="66" charset="0"/>
              </a:rPr>
              <a:t>–…………….</a:t>
            </a:r>
          </a:p>
        </p:txBody>
      </p:sp>
      <p:sp>
        <p:nvSpPr>
          <p:cNvPr id="7" name="Прямоугольник 6"/>
          <p:cNvSpPr/>
          <p:nvPr/>
        </p:nvSpPr>
        <p:spPr>
          <a:xfrm>
            <a:off x="3000364" y="4643446"/>
            <a:ext cx="3214710" cy="1015663"/>
          </a:xfrm>
          <a:prstGeom prst="rect">
            <a:avLst/>
          </a:prstGeom>
        </p:spPr>
        <p:txBody>
          <a:bodyPr wrap="square">
            <a:spAutoFit/>
          </a:bodyPr>
          <a:lstStyle/>
          <a:p>
            <a:r>
              <a:rPr lang="ru-RU" sz="1400" b="1" dirty="0" smtClean="0">
                <a:ln/>
                <a:solidFill>
                  <a:srgbClr val="C00000"/>
                </a:solidFill>
                <a:latin typeface="Monotype Corsiva" pitchFamily="66" charset="0"/>
              </a:rPr>
              <a:t>Захарова Екатерина </a:t>
            </a:r>
            <a:r>
              <a:rPr lang="ru-RU" dirty="0" smtClean="0"/>
              <a:t>- </a:t>
            </a:r>
            <a:r>
              <a:rPr lang="ru-RU" sz="1400" dirty="0" smtClean="0">
                <a:ln/>
                <a:latin typeface="Monotype Corsiva" pitchFamily="66" charset="0"/>
              </a:rPr>
              <a:t>это книга с сюрпризом. Мало кто знает, что Катюша умеет великолепно готовить. И её можно  сравнить  с книгой «Домашняя кулинария».</a:t>
            </a:r>
          </a:p>
        </p:txBody>
      </p:sp>
      <p:pic>
        <p:nvPicPr>
          <p:cNvPr id="8" name="Рисунок 7" descr="C:\Users\user\Desktop\портреты 4шт\IMG_9659(1-2 Катя Захарова ).jpg"/>
          <p:cNvPicPr/>
          <p:nvPr/>
        </p:nvPicPr>
        <p:blipFill>
          <a:blip r:embed="rId4" cstate="print"/>
          <a:srcRect l="8479" r="10788" b="28217"/>
          <a:stretch>
            <a:fillRect/>
          </a:stretch>
        </p:blipFill>
        <p:spPr bwMode="auto">
          <a:xfrm>
            <a:off x="3725862" y="2204864"/>
            <a:ext cx="1782242" cy="23518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ВМ\HA4K6598.jpg"/>
          <p:cNvPicPr>
            <a:picLocks noChangeAspect="1" noChangeArrowheads="1"/>
          </p:cNvPicPr>
          <p:nvPr/>
        </p:nvPicPr>
        <p:blipFill>
          <a:blip r:embed="rId2" cstate="print"/>
          <a:srcRect t="31625" r="-531"/>
          <a:stretch>
            <a:fillRect/>
          </a:stretch>
        </p:blipFill>
        <p:spPr bwMode="auto">
          <a:xfrm>
            <a:off x="7092280" y="836712"/>
            <a:ext cx="1763688" cy="2093012"/>
          </a:xfrm>
          <a:prstGeom prst="rect">
            <a:avLst/>
          </a:prstGeom>
          <a:ln>
            <a:noFill/>
          </a:ln>
          <a:effectLst>
            <a:softEdge rad="112500"/>
          </a:effectLst>
        </p:spPr>
      </p:pic>
      <p:sp>
        <p:nvSpPr>
          <p:cNvPr id="2" name="Заголовок 1"/>
          <p:cNvSpPr>
            <a:spLocks noGrp="1"/>
          </p:cNvSpPr>
          <p:nvPr>
            <p:ph type="ctrTitle"/>
          </p:nvPr>
        </p:nvSpPr>
        <p:spPr>
          <a:xfrm>
            <a:off x="2627784" y="332656"/>
            <a:ext cx="3883968" cy="216024"/>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Дорогие выпускники!</a:t>
            </a:r>
          </a:p>
        </p:txBody>
      </p:sp>
      <p:sp>
        <p:nvSpPr>
          <p:cNvPr id="3" name="Подзаголовок 2"/>
          <p:cNvSpPr>
            <a:spLocks noGrp="1"/>
          </p:cNvSpPr>
          <p:nvPr>
            <p:ph type="subTitle" idx="1"/>
          </p:nvPr>
        </p:nvSpPr>
        <p:spPr>
          <a:xfrm>
            <a:off x="395536" y="620688"/>
            <a:ext cx="6768752" cy="2808312"/>
          </a:xfrm>
        </p:spPr>
        <p:txBody>
          <a:bodyPr>
            <a:noAutofit/>
          </a:bodyPr>
          <a:lstStyle/>
          <a:p>
            <a:pPr indent="457200" algn="just">
              <a:spcBef>
                <a:spcPct val="0"/>
              </a:spcBef>
            </a:pPr>
            <a:r>
              <a:rPr lang="ru-RU" sz="1400" dirty="0" smtClean="0">
                <a:ln/>
                <a:solidFill>
                  <a:schemeClr val="tx1"/>
                </a:solidFill>
                <a:latin typeface="Monotype Corsiva" pitchFamily="66" charset="0"/>
              </a:rPr>
              <a:t>Милые моему сердцу   выпускники, эти слова я    посвящаю всем вам! Тем, кого я встретила  на крыльце школы в далеком для вас 2003 году,  когда только ваши родители и вы выбирали для себя образовательное учреждение. Кому-то из вас было интересно, куда его привели, кто-то не представлял себе , что обрекает себя на целых 11 лет ежедневного труда . Среди вас есть и те, кто пришел  в последующие годы, получал  у нас свой первый документ об образовании;   кто-то «запрыгнул» к нам , как говорят, в «последний вагон» .           </a:t>
            </a:r>
          </a:p>
          <a:p>
            <a:pPr indent="457200" algn="just">
              <a:spcBef>
                <a:spcPct val="0"/>
              </a:spcBef>
            </a:pPr>
            <a:r>
              <a:rPr lang="ru-RU" sz="1400" dirty="0" smtClean="0">
                <a:ln/>
                <a:solidFill>
                  <a:schemeClr val="tx1"/>
                </a:solidFill>
                <a:latin typeface="Monotype Corsiva" pitchFamily="66" charset="0"/>
              </a:rPr>
              <a:t> Вроде времени прошло так мало, но оно пролетело, словно одно мгновение. Стены нашей  школы все те же, зеленые,  а вот вы стали другими. В этих стенах вы повзрослели, здесь вас вооружили необходимыми компетентностями , научили учиться, мечтать, наполнили ваш внутренний мир глубоким содержанием, вы научились понимать себя и окружающих, отстаивать свою точку зрения и уступать другим, не изменяя своим принципиальным убеждениям. </a:t>
            </a:r>
          </a:p>
          <a:p>
            <a:pPr indent="457200" algn="just">
              <a:spcBef>
                <a:spcPct val="0"/>
              </a:spcBef>
            </a:pPr>
            <a:endParaRPr lang="ru-RU" sz="1400" dirty="0" smtClean="0">
              <a:ln/>
              <a:solidFill>
                <a:schemeClr val="tx1"/>
              </a:solidFill>
              <a:latin typeface="Monotype Corsiva" pitchFamily="66" charset="0"/>
            </a:endParaRPr>
          </a:p>
          <a:p>
            <a:pPr algn="just">
              <a:spcBef>
                <a:spcPct val="0"/>
              </a:spcBef>
            </a:pPr>
            <a:endParaRPr lang="ru-RU" sz="1400" b="1" dirty="0" smtClean="0">
              <a:ln/>
              <a:solidFill>
                <a:schemeClr val="tx1"/>
              </a:solidFill>
              <a:effectLst>
                <a:outerShdw blurRad="38100" dist="38100" dir="2700000" algn="tl">
                  <a:srgbClr val="000000">
                    <a:alpha val="43137"/>
                  </a:srgbClr>
                </a:outerShdw>
              </a:effectLst>
              <a:latin typeface="Monotype Corsiva" pitchFamily="66" charset="0"/>
            </a:endParaRPr>
          </a:p>
        </p:txBody>
      </p:sp>
      <p:sp>
        <p:nvSpPr>
          <p:cNvPr id="8" name="TextBox 7"/>
          <p:cNvSpPr txBox="1"/>
          <p:nvPr/>
        </p:nvSpPr>
        <p:spPr>
          <a:xfrm>
            <a:off x="179512" y="3140968"/>
            <a:ext cx="8784976" cy="3539430"/>
          </a:xfrm>
          <a:prstGeom prst="rect">
            <a:avLst/>
          </a:prstGeom>
          <a:noFill/>
        </p:spPr>
        <p:txBody>
          <a:bodyPr wrap="square" rtlCol="0">
            <a:spAutoFit/>
          </a:bodyPr>
          <a:lstStyle/>
          <a:p>
            <a:pPr indent="457200" algn="just">
              <a:spcBef>
                <a:spcPct val="0"/>
              </a:spcBef>
            </a:pPr>
            <a:r>
              <a:rPr lang="ru-RU" sz="1400" dirty="0" smtClean="0">
                <a:ln/>
                <a:latin typeface="Monotype Corsiva" pitchFamily="66" charset="0"/>
              </a:rPr>
              <a:t>Вы - единственный класс за всю историю школы, кто  благодарил учителей за проведенный урок (как хочется,  чтобы  вы передали свой опыт последующим поколениям). Вы – единственный класс, кому я могла доверить побелку деревьев.  Среди вас есть те, кто умел восстановить справедливость, учесть замечания, откровенно поговорить, удивить и порадовать своими талантами. Благодаря вашим успехам о школе «Альфа и Омега» знают в городе, регионе. Вы побеждали на Всероссийских и международных конкурсах, вы - наши юные поэты, артисты, художники, фотографы, писатели, музыканты.     </a:t>
            </a:r>
          </a:p>
          <a:p>
            <a:pPr indent="457200" algn="just">
              <a:spcBef>
                <a:spcPct val="0"/>
              </a:spcBef>
            </a:pPr>
            <a:r>
              <a:rPr lang="ru-RU" sz="1400" dirty="0" smtClean="0">
                <a:ln/>
                <a:latin typeface="Monotype Corsiva" pitchFamily="66" charset="0"/>
              </a:rPr>
              <a:t>Вы взрослели и с каждым днем становились намного умнее и мудрее. Сейчас  пока свежи в памяти результаты последних контрольных (хочется балл повыше), мучают по ночам меня и учителей  стабильные пропуски некоторых из вас. На наших лицах порой вы видите сожаление о том, что не  усвоен весь тот материал, который вам понадобится на экзаменах. Кто-то не доволен отметкой в аттестате. Но поверьте, пройдут годы, забудутся отдельные моменты . Я желаю всем выпускникам ,чтобы  ваши воспоминания о школе всегда были  теплыми и полными любви, как сейчас мы любим вас, уважаем, надеемся ,что за радостями побед, за разочарованиями поражений вы всегда будете оставаться людьми с большой буквой. Мы, прежде всего, учили вас этому, потому что, оставаясь человеком с большой буквы, вы обязательно найдете свое счастье, любовь, призвание. </a:t>
            </a:r>
          </a:p>
          <a:p>
            <a:pPr indent="457200">
              <a:spcBef>
                <a:spcPct val="0"/>
              </a:spcBef>
            </a:pPr>
            <a:r>
              <a:rPr lang="ru-RU" sz="1400" dirty="0" smtClean="0">
                <a:ln/>
                <a:latin typeface="Monotype Corsiva" pitchFamily="66" charset="0"/>
              </a:rPr>
              <a:t>         Дорогие выпускники!   Пускай доброта, вера в себя, наша моральная поддержка  и душевные силы помогают вам постоянно идти вперед.                                                                       </a:t>
            </a:r>
          </a:p>
          <a:p>
            <a:pPr indent="457200">
              <a:spcBef>
                <a:spcPct val="0"/>
              </a:spcBef>
            </a:pPr>
            <a:r>
              <a:rPr lang="ru-RU" sz="1400" dirty="0" smtClean="0">
                <a:ln/>
                <a:latin typeface="Monotype Corsiva" pitchFamily="66" charset="0"/>
              </a:rPr>
              <a:t>                                                                                                          </a:t>
            </a:r>
            <a:r>
              <a:rPr lang="ru-RU" sz="1400" b="1" dirty="0" smtClean="0">
                <a:ln/>
                <a:solidFill>
                  <a:srgbClr val="C00000"/>
                </a:solidFill>
                <a:latin typeface="Monotype Corsiva" pitchFamily="66" charset="0"/>
              </a:rPr>
              <a:t>Директор школы Калиниченко В.М.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14290"/>
            <a:ext cx="7586658" cy="785818"/>
          </a:xfrm>
        </p:spPr>
        <p:txBody>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«Золотая полка» выпускников</a:t>
            </a:r>
            <a:endParaRPr lang="ru-RU" dirty="0"/>
          </a:p>
        </p:txBody>
      </p:sp>
      <p:sp>
        <p:nvSpPr>
          <p:cNvPr id="5121" name="Rectangle 1"/>
          <p:cNvSpPr>
            <a:spLocks noChangeArrowheads="1"/>
          </p:cNvSpPr>
          <p:nvPr/>
        </p:nvSpPr>
        <p:spPr bwMode="auto">
          <a:xfrm>
            <a:off x="428596" y="4786322"/>
            <a:ext cx="235745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fontAlgn="base">
              <a:lnSpc>
                <a:spcPct val="100000"/>
              </a:lnSpc>
              <a:spcBef>
                <a:spcPct val="0"/>
              </a:spcBef>
              <a:spcAft>
                <a:spcPct val="0"/>
              </a:spcAft>
              <a:buClrTx/>
              <a:buSzTx/>
              <a:buFontTx/>
              <a:buNone/>
              <a:tabLst/>
            </a:pPr>
            <a:r>
              <a:rPr lang="ru-RU" sz="1400" b="1" dirty="0" smtClean="0">
                <a:ln/>
                <a:solidFill>
                  <a:srgbClr val="C00000"/>
                </a:solidFill>
                <a:latin typeface="Monotype Corsiva" pitchFamily="66" charset="0"/>
              </a:rPr>
              <a:t>Грош Андрей </a:t>
            </a:r>
            <a:r>
              <a:rPr lang="en-US" sz="1400" b="1" dirty="0" smtClean="0">
                <a:ln/>
                <a:solidFill>
                  <a:srgbClr val="C00000"/>
                </a:solidFill>
                <a:latin typeface="Monotype Corsiva" pitchFamily="66" charset="0"/>
              </a:rPr>
              <a:t> - </a:t>
            </a:r>
            <a:r>
              <a:rPr lang="ru-RU" sz="1400" dirty="0" smtClean="0">
                <a:ln/>
                <a:latin typeface="Monotype Corsiva" pitchFamily="66" charset="0"/>
              </a:rPr>
              <a:t>ассоциируется с  еженедельником «Советский спорт», но сегодня у него в планах стать солидным экономическим изданием  «Коммерсант». </a:t>
            </a:r>
          </a:p>
        </p:txBody>
      </p:sp>
      <p:sp>
        <p:nvSpPr>
          <p:cNvPr id="6" name="Прямоугольник 5"/>
          <p:cNvSpPr/>
          <p:nvPr/>
        </p:nvSpPr>
        <p:spPr>
          <a:xfrm>
            <a:off x="2857488" y="4000504"/>
            <a:ext cx="3071834" cy="1446550"/>
          </a:xfrm>
          <a:prstGeom prst="rect">
            <a:avLst/>
          </a:prstGeom>
        </p:spPr>
        <p:txBody>
          <a:bodyPr wrap="square">
            <a:spAutoFit/>
          </a:bodyPr>
          <a:lstStyle/>
          <a:p>
            <a:pPr algn="just"/>
            <a:r>
              <a:rPr lang="ru-RU" sz="1400" b="1" dirty="0" err="1" smtClean="0">
                <a:ln/>
                <a:solidFill>
                  <a:srgbClr val="C00000"/>
                </a:solidFill>
                <a:latin typeface="Monotype Corsiva" pitchFamily="66" charset="0"/>
              </a:rPr>
              <a:t>Лухава</a:t>
            </a:r>
            <a:r>
              <a:rPr lang="ru-RU" sz="1400" b="1" dirty="0" smtClean="0">
                <a:ln/>
                <a:solidFill>
                  <a:srgbClr val="C00000"/>
                </a:solidFill>
                <a:latin typeface="Monotype Corsiva" pitchFamily="66" charset="0"/>
              </a:rPr>
              <a:t> Давид   </a:t>
            </a:r>
            <a:r>
              <a:rPr lang="ru-RU" dirty="0" smtClean="0"/>
              <a:t>- </a:t>
            </a:r>
            <a:r>
              <a:rPr lang="ru-RU" sz="1400" dirty="0" smtClean="0">
                <a:ln/>
                <a:latin typeface="Monotype Corsiva" pitchFamily="66" charset="0"/>
              </a:rPr>
              <a:t>мужской журнал МЭНСХЭЛС, где на последней страничке скромно разместилось краткое пособие «Как закончить полный курс средней общеобразовательной школы за десять дней».</a:t>
            </a:r>
          </a:p>
        </p:txBody>
      </p:sp>
      <p:sp>
        <p:nvSpPr>
          <p:cNvPr id="5122" name="Rectangle 2"/>
          <p:cNvSpPr>
            <a:spLocks noChangeArrowheads="1"/>
          </p:cNvSpPr>
          <p:nvPr/>
        </p:nvSpPr>
        <p:spPr bwMode="auto">
          <a:xfrm>
            <a:off x="5929322" y="3500438"/>
            <a:ext cx="292892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ru-RU" sz="1400" b="1" dirty="0" err="1" smtClean="0">
                <a:ln/>
                <a:solidFill>
                  <a:srgbClr val="C00000"/>
                </a:solidFill>
                <a:latin typeface="Monotype Corsiva" pitchFamily="66" charset="0"/>
              </a:rPr>
              <a:t>Ширлинг</a:t>
            </a:r>
            <a:r>
              <a:rPr lang="ru-RU" sz="1400" b="1" dirty="0" smtClean="0">
                <a:ln/>
                <a:solidFill>
                  <a:srgbClr val="C00000"/>
                </a:solidFill>
                <a:latin typeface="Monotype Corsiva" pitchFamily="66" charset="0"/>
              </a:rPr>
              <a:t> Стас </a:t>
            </a:r>
            <a:r>
              <a:rPr kumimoji="0" lang="ru-RU" sz="1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lang="ru-RU" sz="1400" dirty="0" smtClean="0">
                <a:ln/>
                <a:latin typeface="Monotype Corsiva" pitchFamily="66" charset="0"/>
              </a:rPr>
              <a:t>под  одним переплетом этой сложной книги  находятся совершенно  несовместимые  главы: о врачах с душой музыканта, о физиках и лириках, о вечном единстве и борьбе противоположностей.</a:t>
            </a:r>
          </a:p>
        </p:txBody>
      </p:sp>
      <p:pic>
        <p:nvPicPr>
          <p:cNvPr id="7" name="Рисунок 6" descr="C:\Users\user\Desktop\портреты 4шт\IMG_9675(1-2 Андрей Грош ).jpg"/>
          <p:cNvPicPr/>
          <p:nvPr/>
        </p:nvPicPr>
        <p:blipFill>
          <a:blip r:embed="rId2" cstate="print"/>
          <a:srcRect l="20567" t="3789" r="18946" b="53992"/>
          <a:stretch>
            <a:fillRect/>
          </a:stretch>
        </p:blipFill>
        <p:spPr bwMode="auto">
          <a:xfrm>
            <a:off x="395536" y="2132856"/>
            <a:ext cx="2274570" cy="2377440"/>
          </a:xfrm>
          <a:prstGeom prst="rect">
            <a:avLst/>
          </a:prstGeom>
          <a:ln>
            <a:noFill/>
          </a:ln>
          <a:effectLst>
            <a:softEdge rad="112500"/>
          </a:effectLst>
        </p:spPr>
      </p:pic>
      <p:pic>
        <p:nvPicPr>
          <p:cNvPr id="8" name="Рисунок 7" descr="C:\Users\user\Desktop\портреты 4шт\IMG_9679(Стас Ширлинг 2 - в альбом).jpg"/>
          <p:cNvPicPr/>
          <p:nvPr/>
        </p:nvPicPr>
        <p:blipFill>
          <a:blip r:embed="rId3" cstate="print"/>
          <a:srcRect l="18323" r="20677" b="50043"/>
          <a:stretch>
            <a:fillRect/>
          </a:stretch>
        </p:blipFill>
        <p:spPr bwMode="auto">
          <a:xfrm>
            <a:off x="6228184" y="1052736"/>
            <a:ext cx="1872208" cy="2390780"/>
          </a:xfrm>
          <a:prstGeom prst="rect">
            <a:avLst/>
          </a:prstGeom>
          <a:ln>
            <a:noFill/>
          </a:ln>
          <a:effectLst>
            <a:softEdge rad="112500"/>
          </a:effectLst>
        </p:spPr>
      </p:pic>
      <p:pic>
        <p:nvPicPr>
          <p:cNvPr id="9" name="Рисунок 8" descr="C:\Users\user\Desktop\портреты 4шт\IMG_9688.jpg"/>
          <p:cNvPicPr/>
          <p:nvPr/>
        </p:nvPicPr>
        <p:blipFill>
          <a:blip r:embed="rId4" cstate="print"/>
          <a:srcRect l="12307" r="12406" b="41469"/>
          <a:stretch>
            <a:fillRect/>
          </a:stretch>
        </p:blipFill>
        <p:spPr bwMode="auto">
          <a:xfrm>
            <a:off x="3059832" y="1556792"/>
            <a:ext cx="2012950" cy="23469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Фразы, которые нас…</a:t>
            </a:r>
          </a:p>
        </p:txBody>
      </p:sp>
      <p:sp>
        <p:nvSpPr>
          <p:cNvPr id="7" name="TextBox 6"/>
          <p:cNvSpPr txBox="1"/>
          <p:nvPr/>
        </p:nvSpPr>
        <p:spPr>
          <a:xfrm>
            <a:off x="357158" y="1428736"/>
            <a:ext cx="2357454" cy="369332"/>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Радовали</a:t>
            </a:r>
          </a:p>
        </p:txBody>
      </p:sp>
      <p:sp>
        <p:nvSpPr>
          <p:cNvPr id="8" name="TextBox 7"/>
          <p:cNvSpPr txBox="1"/>
          <p:nvPr/>
        </p:nvSpPr>
        <p:spPr>
          <a:xfrm>
            <a:off x="285720" y="1857364"/>
            <a:ext cx="2500330" cy="92948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36000">
              <a:spcBef>
                <a:spcPct val="20000"/>
              </a:spcBef>
            </a:pPr>
            <a:r>
              <a:rPr lang="ru-RU" sz="1600" dirty="0" smtClean="0">
                <a:ln/>
                <a:latin typeface="Monotype Corsiva" pitchFamily="66" charset="0"/>
              </a:rPr>
              <a:t>1.- </a:t>
            </a:r>
            <a:r>
              <a:rPr lang="ru-RU" sz="1600" dirty="0" smtClean="0">
                <a:ln/>
                <a:solidFill>
                  <a:schemeClr val="tx1"/>
                </a:solidFill>
                <a:latin typeface="Monotype Corsiva" pitchFamily="66" charset="0"/>
              </a:rPr>
              <a:t>Вы хотите работать?</a:t>
            </a:r>
          </a:p>
          <a:p>
            <a:pPr indent="36000">
              <a:spcBef>
                <a:spcPct val="20000"/>
              </a:spcBef>
            </a:pPr>
            <a:r>
              <a:rPr lang="ru-RU" sz="1600" dirty="0" smtClean="0">
                <a:ln/>
                <a:solidFill>
                  <a:schemeClr val="tx1"/>
                </a:solidFill>
                <a:latin typeface="Monotype Corsiva" pitchFamily="66" charset="0"/>
              </a:rPr>
              <a:t>- Нет – ответили дети.</a:t>
            </a:r>
          </a:p>
          <a:p>
            <a:pPr indent="36000">
              <a:spcBef>
                <a:spcPct val="20000"/>
              </a:spcBef>
              <a:buFontTx/>
              <a:buChar char="-"/>
            </a:pPr>
            <a:r>
              <a:rPr lang="ru-RU" sz="1600" dirty="0" smtClean="0">
                <a:ln/>
                <a:solidFill>
                  <a:schemeClr val="tx1"/>
                </a:solidFill>
                <a:latin typeface="Monotype Corsiva" pitchFamily="66" charset="0"/>
              </a:rPr>
              <a:t>Я тоже. (Гапанович Н.В.)</a:t>
            </a:r>
          </a:p>
        </p:txBody>
      </p:sp>
      <p:sp>
        <p:nvSpPr>
          <p:cNvPr id="10" name="Прямоугольник 9"/>
          <p:cNvSpPr/>
          <p:nvPr/>
        </p:nvSpPr>
        <p:spPr>
          <a:xfrm>
            <a:off x="285720" y="2857496"/>
            <a:ext cx="2500330" cy="42862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Я редиска (</a:t>
            </a:r>
            <a:r>
              <a:rPr lang="ru-RU" sz="1600" dirty="0" err="1" smtClean="0">
                <a:ln/>
                <a:latin typeface="Monotype Corsiva" pitchFamily="66" charset="0"/>
              </a:rPr>
              <a:t>Хамидулина</a:t>
            </a:r>
            <a:r>
              <a:rPr lang="ru-RU" sz="1600" dirty="0" smtClean="0">
                <a:ln/>
                <a:latin typeface="Monotype Corsiva" pitchFamily="66" charset="0"/>
              </a:rPr>
              <a:t> Т.М.)</a:t>
            </a:r>
          </a:p>
        </p:txBody>
      </p:sp>
      <p:sp>
        <p:nvSpPr>
          <p:cNvPr id="11" name="Прямоугольник 10"/>
          <p:cNvSpPr/>
          <p:nvPr/>
        </p:nvSpPr>
        <p:spPr>
          <a:xfrm>
            <a:off x="285720" y="3357562"/>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В Москву через Воркуту (Никитина Н.А.)</a:t>
            </a:r>
          </a:p>
        </p:txBody>
      </p:sp>
      <p:sp>
        <p:nvSpPr>
          <p:cNvPr id="13" name="Прямоугольник 12"/>
          <p:cNvSpPr/>
          <p:nvPr/>
        </p:nvSpPr>
        <p:spPr>
          <a:xfrm>
            <a:off x="285720" y="3929066"/>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Дурака работа любит (Никитина Н.А.)</a:t>
            </a:r>
          </a:p>
        </p:txBody>
      </p:sp>
      <p:sp>
        <p:nvSpPr>
          <p:cNvPr id="16" name="TextBox 15"/>
          <p:cNvSpPr txBox="1"/>
          <p:nvPr/>
        </p:nvSpPr>
        <p:spPr>
          <a:xfrm>
            <a:off x="6643702" y="1428736"/>
            <a:ext cx="1928826" cy="369332"/>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Удивили</a:t>
            </a:r>
          </a:p>
        </p:txBody>
      </p:sp>
      <p:sp>
        <p:nvSpPr>
          <p:cNvPr id="17" name="Прямоугольник 16"/>
          <p:cNvSpPr/>
          <p:nvPr/>
        </p:nvSpPr>
        <p:spPr>
          <a:xfrm>
            <a:off x="6357950" y="1857364"/>
            <a:ext cx="2500330" cy="42862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Ты что ,не нашла другого времени?  (Никитина Н.А)</a:t>
            </a:r>
          </a:p>
        </p:txBody>
      </p:sp>
      <p:sp>
        <p:nvSpPr>
          <p:cNvPr id="18" name="Прямоугольник 17"/>
          <p:cNvSpPr/>
          <p:nvPr/>
        </p:nvSpPr>
        <p:spPr>
          <a:xfrm>
            <a:off x="6357950" y="2428868"/>
            <a:ext cx="2500330" cy="42862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Задание для спинного мозга (Никитина Н.А.)</a:t>
            </a:r>
          </a:p>
        </p:txBody>
      </p:sp>
      <p:sp>
        <p:nvSpPr>
          <p:cNvPr id="19" name="Прямоугольник 18"/>
          <p:cNvSpPr/>
          <p:nvPr/>
        </p:nvSpPr>
        <p:spPr>
          <a:xfrm>
            <a:off x="6357950" y="3000372"/>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Это бы даже попугай выучил… (Никитина Н.А.)</a:t>
            </a:r>
          </a:p>
        </p:txBody>
      </p:sp>
      <p:sp>
        <p:nvSpPr>
          <p:cNvPr id="21" name="TextBox 20"/>
          <p:cNvSpPr txBox="1"/>
          <p:nvPr/>
        </p:nvSpPr>
        <p:spPr>
          <a:xfrm>
            <a:off x="3714744" y="1428736"/>
            <a:ext cx="1714512" cy="369332"/>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Пугали</a:t>
            </a:r>
          </a:p>
        </p:txBody>
      </p:sp>
      <p:sp>
        <p:nvSpPr>
          <p:cNvPr id="23" name="Прямоугольник 22"/>
          <p:cNvSpPr/>
          <p:nvPr/>
        </p:nvSpPr>
        <p:spPr>
          <a:xfrm>
            <a:off x="3214678" y="1857364"/>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Уже бы медведь запомнил (Никитина Н.А.)</a:t>
            </a:r>
          </a:p>
        </p:txBody>
      </p:sp>
      <p:sp>
        <p:nvSpPr>
          <p:cNvPr id="24" name="Прямоугольник 23"/>
          <p:cNvSpPr/>
          <p:nvPr/>
        </p:nvSpPr>
        <p:spPr>
          <a:xfrm>
            <a:off x="3214678" y="2428868"/>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Достаем двойные листочки (Никитина Н.А.)</a:t>
            </a:r>
          </a:p>
        </p:txBody>
      </p:sp>
      <p:sp>
        <p:nvSpPr>
          <p:cNvPr id="25" name="Прямоугольник 24"/>
          <p:cNvSpPr/>
          <p:nvPr/>
        </p:nvSpPr>
        <p:spPr>
          <a:xfrm>
            <a:off x="3214678" y="3143248"/>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Завтра к восьми на нулевой (</a:t>
            </a:r>
            <a:r>
              <a:rPr lang="ru-RU" sz="1600" dirty="0" err="1" smtClean="0">
                <a:ln/>
                <a:latin typeface="Monotype Corsiva" pitchFamily="66" charset="0"/>
              </a:rPr>
              <a:t>Кылосова</a:t>
            </a:r>
            <a:r>
              <a:rPr lang="ru-RU" sz="1600" dirty="0" smtClean="0">
                <a:ln/>
                <a:latin typeface="Monotype Corsiva" pitchFamily="66" charset="0"/>
              </a:rPr>
              <a:t> О.М.)</a:t>
            </a:r>
          </a:p>
        </p:txBody>
      </p:sp>
      <p:sp>
        <p:nvSpPr>
          <p:cNvPr id="26" name="Прямоугольник 25"/>
          <p:cNvSpPr/>
          <p:nvPr/>
        </p:nvSpPr>
        <p:spPr>
          <a:xfrm>
            <a:off x="3214678" y="3786190"/>
            <a:ext cx="2500330" cy="5000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Садимся по одному (Антонова Ю.А.)</a:t>
            </a:r>
          </a:p>
        </p:txBody>
      </p:sp>
      <p:sp>
        <p:nvSpPr>
          <p:cNvPr id="27" name="Прямоугольник 26"/>
          <p:cNvSpPr/>
          <p:nvPr/>
        </p:nvSpPr>
        <p:spPr>
          <a:xfrm>
            <a:off x="3214678" y="4357694"/>
            <a:ext cx="2500330" cy="7143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Где </a:t>
            </a:r>
            <a:r>
              <a:rPr lang="ru-RU" sz="1600" dirty="0" err="1" smtClean="0">
                <a:ln/>
                <a:latin typeface="Monotype Corsiva" pitchFamily="66" charset="0"/>
              </a:rPr>
              <a:t>сменка</a:t>
            </a:r>
            <a:r>
              <a:rPr lang="ru-RU" sz="1600" dirty="0" smtClean="0">
                <a:ln/>
                <a:latin typeface="Monotype Corsiva" pitchFamily="66" charset="0"/>
              </a:rPr>
              <a:t>? Опять опаздываешь? (</a:t>
            </a:r>
            <a:r>
              <a:rPr lang="ru-RU" sz="1600" dirty="0" err="1" smtClean="0">
                <a:ln/>
                <a:latin typeface="Monotype Corsiva" pitchFamily="66" charset="0"/>
              </a:rPr>
              <a:t>Зимонова</a:t>
            </a:r>
            <a:r>
              <a:rPr lang="ru-RU" sz="1600" dirty="0" smtClean="0">
                <a:ln/>
                <a:latin typeface="Monotype Corsiva" pitchFamily="66" charset="0"/>
              </a:rPr>
              <a:t> Л.А.)</a:t>
            </a:r>
          </a:p>
        </p:txBody>
      </p:sp>
      <p:sp>
        <p:nvSpPr>
          <p:cNvPr id="28" name="Прямоугольник 27"/>
          <p:cNvSpPr/>
          <p:nvPr/>
        </p:nvSpPr>
        <p:spPr>
          <a:xfrm>
            <a:off x="3214678" y="5214950"/>
            <a:ext cx="2500330" cy="7143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indent="36000">
              <a:spcBef>
                <a:spcPct val="20000"/>
              </a:spcBef>
            </a:pPr>
            <a:r>
              <a:rPr lang="ru-RU" sz="1600" dirty="0" smtClean="0">
                <a:ln/>
                <a:latin typeface="Monotype Corsiva" pitchFamily="66" charset="0"/>
              </a:rPr>
              <a:t>До ЕГЭ осталось …дней (Калиниченко В.М. – директор)</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6"/>
            <a:ext cx="8229600" cy="582594"/>
          </a:xfrm>
        </p:spPr>
        <p:txBody>
          <a:bodyPr>
            <a:normAutofit fontScale="90000"/>
          </a:bodyPr>
          <a:lstStyle/>
          <a:p>
            <a:r>
              <a:rPr lang="ru-RU" sz="4000" b="1" dirty="0" smtClean="0">
                <a:ln/>
                <a:solidFill>
                  <a:srgbClr val="FF0000"/>
                </a:solidFill>
                <a:effectLst>
                  <a:outerShdw blurRad="38100" dist="38100" dir="2700000" algn="tl">
                    <a:srgbClr val="000000">
                      <a:alpha val="43137"/>
                    </a:srgbClr>
                  </a:outerShdw>
                </a:effectLst>
                <a:latin typeface="Monotype Corsiva" pitchFamily="66" charset="0"/>
              </a:rPr>
              <a:t>Учителя о выпускниках</a:t>
            </a:r>
            <a:endParaRPr lang="ru-RU" sz="4000" b="1" dirty="0">
              <a:ln/>
              <a:solidFill>
                <a:srgbClr val="FF0000"/>
              </a:solidFill>
              <a:effectLst>
                <a:outerShdw blurRad="38100" dist="38100" dir="2700000" algn="tl">
                  <a:srgbClr val="000000">
                    <a:alpha val="43137"/>
                  </a:srgbClr>
                </a:outerShdw>
              </a:effectLst>
              <a:latin typeface="Monotype Corsiva" pitchFamily="66" charset="0"/>
            </a:endParaRPr>
          </a:p>
        </p:txBody>
      </p:sp>
      <p:sp>
        <p:nvSpPr>
          <p:cNvPr id="3" name="Содержимое 2"/>
          <p:cNvSpPr>
            <a:spLocks noGrp="1"/>
          </p:cNvSpPr>
          <p:nvPr>
            <p:ph idx="1"/>
          </p:nvPr>
        </p:nvSpPr>
        <p:spPr>
          <a:xfrm>
            <a:off x="683568" y="1268760"/>
            <a:ext cx="3816424" cy="4464496"/>
          </a:xfrm>
        </p:spPr>
        <p:txBody>
          <a:bodyPr>
            <a:normAutofit lnSpcReduction="10000"/>
          </a:bodyPr>
          <a:lstStyle/>
          <a:p>
            <a:pPr algn="ctr">
              <a:buNone/>
            </a:pPr>
            <a:r>
              <a:rPr lang="ru-RU" sz="1800" b="1" dirty="0" smtClean="0">
                <a:ln/>
                <a:solidFill>
                  <a:srgbClr val="C00000"/>
                </a:solidFill>
                <a:latin typeface="Monotype Corsiva" pitchFamily="66" charset="0"/>
              </a:rPr>
              <a:t>Какими вы запомните выпускников 11 класса?</a:t>
            </a:r>
          </a:p>
          <a:p>
            <a:pPr indent="342900">
              <a:buNone/>
            </a:pPr>
            <a:r>
              <a:rPr lang="ru-RU" sz="1700" dirty="0" smtClean="0">
                <a:ln/>
                <a:latin typeface="Monotype Corsiva" pitchFamily="66" charset="0"/>
              </a:rPr>
              <a:t>- Дружными, веселыми, серьезными, «</a:t>
            </a:r>
            <a:r>
              <a:rPr lang="ru-RU" sz="1700" dirty="0" err="1" smtClean="0">
                <a:ln/>
                <a:latin typeface="Monotype Corsiva" pitchFamily="66" charset="0"/>
              </a:rPr>
              <a:t>плохишами</a:t>
            </a:r>
            <a:r>
              <a:rPr lang="ru-RU" sz="1700" dirty="0" smtClean="0">
                <a:ln/>
                <a:latin typeface="Monotype Corsiva" pitchFamily="66" charset="0"/>
              </a:rPr>
              <a:t>»;</a:t>
            </a:r>
          </a:p>
          <a:p>
            <a:pPr indent="342900">
              <a:buNone/>
            </a:pPr>
            <a:r>
              <a:rPr lang="ru-RU" sz="1700" dirty="0" smtClean="0">
                <a:ln/>
                <a:latin typeface="Monotype Corsiva" pitchFamily="66" charset="0"/>
              </a:rPr>
              <a:t>- жизнерадостными, </a:t>
            </a:r>
            <a:r>
              <a:rPr lang="ru-RU" sz="1700" dirty="0" err="1" smtClean="0">
                <a:ln/>
                <a:latin typeface="Monotype Corsiva" pitchFamily="66" charset="0"/>
              </a:rPr>
              <a:t>креативными</a:t>
            </a:r>
            <a:r>
              <a:rPr lang="ru-RU" sz="1700" dirty="0" smtClean="0">
                <a:ln/>
                <a:latin typeface="Monotype Corsiva" pitchFamily="66" charset="0"/>
              </a:rPr>
              <a:t>, бесконфликтными;</a:t>
            </a:r>
          </a:p>
          <a:p>
            <a:pPr indent="342900">
              <a:buNone/>
            </a:pPr>
            <a:r>
              <a:rPr lang="ru-RU" sz="1700" dirty="0" smtClean="0">
                <a:ln/>
                <a:latin typeface="Monotype Corsiva" pitchFamily="66" charset="0"/>
              </a:rPr>
              <a:t>- настолько разными, что создать единый портрет я не берусь.</a:t>
            </a:r>
          </a:p>
          <a:p>
            <a:pPr algn="ctr">
              <a:buNone/>
            </a:pPr>
            <a:r>
              <a:rPr lang="ru-RU" sz="1800" b="1" dirty="0" smtClean="0">
                <a:ln/>
                <a:solidFill>
                  <a:srgbClr val="C00000"/>
                </a:solidFill>
                <a:latin typeface="Monotype Corsiva" pitchFamily="66" charset="0"/>
              </a:rPr>
              <a:t>Приходилось ли вам, ставить «2»?</a:t>
            </a:r>
          </a:p>
          <a:p>
            <a:pPr indent="342900" algn="just">
              <a:buNone/>
            </a:pPr>
            <a:r>
              <a:rPr lang="ru-RU" sz="1700" dirty="0" smtClean="0">
                <a:ln/>
                <a:latin typeface="Monotype Corsiva" pitchFamily="66" charset="0"/>
              </a:rPr>
              <a:t>- Увы!</a:t>
            </a:r>
          </a:p>
          <a:p>
            <a:pPr indent="342900" algn="just">
              <a:buFontTx/>
              <a:buChar char="-"/>
            </a:pPr>
            <a:r>
              <a:rPr lang="ru-RU" sz="1700" dirty="0" smtClean="0">
                <a:ln/>
                <a:latin typeface="Monotype Corsiva" pitchFamily="66" charset="0"/>
              </a:rPr>
              <a:t>конечно, но в этом случае у меня просто не было выхода;</a:t>
            </a:r>
          </a:p>
          <a:p>
            <a:pPr indent="342900" algn="just">
              <a:buFontTx/>
              <a:buChar char="-"/>
            </a:pPr>
            <a:r>
              <a:rPr lang="ru-RU" sz="1700" dirty="0" smtClean="0">
                <a:ln/>
                <a:latin typeface="Monotype Corsiva" pitchFamily="66" charset="0"/>
              </a:rPr>
              <a:t>конечно, но скрипя сердцем;</a:t>
            </a:r>
          </a:p>
          <a:p>
            <a:pPr indent="342900" algn="just">
              <a:buFontTx/>
              <a:buChar char="-"/>
            </a:pPr>
            <a:r>
              <a:rPr lang="ru-RU" sz="1700" dirty="0" smtClean="0">
                <a:ln/>
                <a:latin typeface="Monotype Corsiva" pitchFamily="66" charset="0"/>
              </a:rPr>
              <a:t>приходилось, но стараюсь не запугивать двойками, а заинтересовывать предметом.</a:t>
            </a:r>
          </a:p>
          <a:p>
            <a:pPr indent="342900" algn="just">
              <a:buNone/>
            </a:pPr>
            <a:endParaRPr lang="ru-RU" sz="1400" dirty="0" smtClean="0">
              <a:ln/>
              <a:latin typeface="Monotype Corsiva" pitchFamily="66" charset="0"/>
            </a:endParaRPr>
          </a:p>
          <a:p>
            <a:pPr indent="342900" algn="just">
              <a:buFontTx/>
              <a:buChar char="-"/>
            </a:pPr>
            <a:endParaRPr lang="ru-RU" sz="1400" dirty="0" smtClean="0">
              <a:ln/>
              <a:latin typeface="Monotype Corsiva" pitchFamily="66" charset="0"/>
            </a:endParaRPr>
          </a:p>
          <a:p>
            <a:pPr indent="342900" algn="just">
              <a:buFontTx/>
              <a:buChar char="-"/>
            </a:pPr>
            <a:endParaRPr lang="ru-RU" sz="1400" dirty="0" smtClean="0">
              <a:ln/>
              <a:latin typeface="Monotype Corsiva" pitchFamily="66" charset="0"/>
            </a:endParaRPr>
          </a:p>
          <a:p>
            <a:pPr>
              <a:buFontTx/>
              <a:buChar char="-"/>
            </a:pPr>
            <a:endParaRPr lang="ru-RU" sz="2000" b="1" dirty="0" smtClean="0">
              <a:ln/>
              <a:solidFill>
                <a:srgbClr val="C00000"/>
              </a:solidFill>
              <a:latin typeface="Monotype Corsiva" pitchFamily="66" charset="0"/>
            </a:endParaRPr>
          </a:p>
          <a:p>
            <a:pPr>
              <a:buFontTx/>
              <a:buChar char="-"/>
            </a:pPr>
            <a:endParaRPr lang="ru-RU" sz="2000" dirty="0" smtClean="0">
              <a:ln/>
              <a:latin typeface="Monotype Corsiva" pitchFamily="66" charset="0"/>
            </a:endParaRPr>
          </a:p>
          <a:p>
            <a:pPr>
              <a:buFontTx/>
              <a:buChar char="-"/>
            </a:pPr>
            <a:endParaRPr lang="ru-RU" sz="2000" b="1" dirty="0">
              <a:ln/>
              <a:solidFill>
                <a:srgbClr val="C00000"/>
              </a:solidFill>
              <a:latin typeface="Monotype Corsiva" pitchFamily="66" charset="0"/>
            </a:endParaRPr>
          </a:p>
        </p:txBody>
      </p:sp>
      <p:sp>
        <p:nvSpPr>
          <p:cNvPr id="4" name="TextBox 3"/>
          <p:cNvSpPr txBox="1"/>
          <p:nvPr/>
        </p:nvSpPr>
        <p:spPr>
          <a:xfrm>
            <a:off x="4572000" y="1196752"/>
            <a:ext cx="3816424" cy="5299912"/>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  Как ребята изменились за время, пока вы  их  учили?</a:t>
            </a:r>
          </a:p>
          <a:p>
            <a:pPr marL="342900" indent="342900" algn="just">
              <a:spcBef>
                <a:spcPct val="20000"/>
              </a:spcBef>
            </a:pPr>
            <a:r>
              <a:rPr lang="ru-RU" sz="1600" dirty="0" smtClean="0">
                <a:ln/>
                <a:latin typeface="Monotype Corsiva" pitchFamily="66" charset="0"/>
              </a:rPr>
              <a:t>- Однозначно повзрослели, но  не все еще осознали эту новую социальную роль – взрослый человек;</a:t>
            </a:r>
          </a:p>
          <a:p>
            <a:pPr marL="342900" indent="342900" algn="just">
              <a:spcBef>
                <a:spcPct val="20000"/>
              </a:spcBef>
            </a:pPr>
            <a:r>
              <a:rPr lang="ru-RU" sz="1600" dirty="0" smtClean="0">
                <a:ln/>
                <a:latin typeface="Monotype Corsiva" pitchFamily="66" charset="0"/>
              </a:rPr>
              <a:t>- очень сильно! Они стали взрослыми и рассудительными;</a:t>
            </a:r>
          </a:p>
          <a:p>
            <a:pPr marL="342900" indent="342900" algn="just">
              <a:spcBef>
                <a:spcPct val="20000"/>
              </a:spcBef>
              <a:buFontTx/>
              <a:buChar char="-"/>
            </a:pPr>
            <a:r>
              <a:rPr lang="ru-RU" sz="1600" dirty="0" smtClean="0">
                <a:ln/>
                <a:latin typeface="Monotype Corsiva" pitchFamily="66" charset="0"/>
              </a:rPr>
              <a:t>стали совсем взрослыми с серьёзным взглядом на жизнь.</a:t>
            </a:r>
          </a:p>
          <a:p>
            <a:pPr marL="342900" indent="342900">
              <a:spcBef>
                <a:spcPct val="20000"/>
              </a:spcBef>
            </a:pPr>
            <a:r>
              <a:rPr lang="ru-RU" b="1" dirty="0" smtClean="0">
                <a:ln/>
                <a:solidFill>
                  <a:srgbClr val="C00000"/>
                </a:solidFill>
                <a:latin typeface="Monotype Corsiva" pitchFamily="66" charset="0"/>
              </a:rPr>
              <a:t>Сложно было учить ребят?</a:t>
            </a:r>
          </a:p>
          <a:p>
            <a:pPr marL="342900" indent="342900" algn="just">
              <a:spcBef>
                <a:spcPct val="20000"/>
              </a:spcBef>
              <a:buFontTx/>
              <a:buChar char="-"/>
            </a:pPr>
            <a:r>
              <a:rPr lang="ru-RU" sz="1600" dirty="0" smtClean="0">
                <a:ln/>
                <a:latin typeface="Monotype Corsiva" pitchFamily="66" charset="0"/>
              </a:rPr>
              <a:t>Да! Не все и не сразу осознают, что их основная работа – учение;</a:t>
            </a:r>
          </a:p>
          <a:p>
            <a:pPr marL="342900" indent="342900" algn="just">
              <a:spcBef>
                <a:spcPct val="20000"/>
              </a:spcBef>
              <a:buFontTx/>
              <a:buChar char="-"/>
            </a:pPr>
            <a:r>
              <a:rPr lang="ru-RU" sz="1600" dirty="0" smtClean="0">
                <a:ln/>
                <a:latin typeface="Monotype Corsiva" pitchFamily="66" charset="0"/>
              </a:rPr>
              <a:t>Нет, главное, чтобы они приходили в школу;</a:t>
            </a:r>
          </a:p>
          <a:p>
            <a:pPr marL="342900" indent="342900" algn="just">
              <a:spcBef>
                <a:spcPct val="20000"/>
              </a:spcBef>
              <a:buFontTx/>
              <a:buChar char="-"/>
            </a:pPr>
            <a:r>
              <a:rPr lang="ru-RU" sz="1600" dirty="0" smtClean="0">
                <a:ln/>
                <a:latin typeface="Monotype Corsiva" pitchFamily="66" charset="0"/>
              </a:rPr>
              <a:t>Я старалась, они сопротивлялись;</a:t>
            </a:r>
          </a:p>
          <a:p>
            <a:pPr marL="342900" indent="342900" algn="just">
              <a:spcBef>
                <a:spcPct val="20000"/>
              </a:spcBef>
              <a:buFontTx/>
              <a:buChar char="-"/>
            </a:pPr>
            <a:r>
              <a:rPr lang="ru-RU" sz="1600" dirty="0" smtClean="0">
                <a:ln/>
                <a:latin typeface="Monotype Corsiva" pitchFamily="66" charset="0"/>
              </a:rPr>
              <a:t>Было учить не сложно, а интересно </a:t>
            </a:r>
          </a:p>
          <a:p>
            <a:pPr marL="342900" indent="342900" algn="just">
              <a:spcBef>
                <a:spcPct val="20000"/>
              </a:spcBef>
              <a:buFontTx/>
              <a:buChar char="-"/>
            </a:pPr>
            <a:endParaRPr lang="ru-RU" sz="1400" dirty="0" smtClean="0">
              <a:ln/>
              <a:latin typeface="Monotype Corsiva" pitchFamily="66" charset="0"/>
            </a:endParaRPr>
          </a:p>
          <a:p>
            <a:pPr marL="342900" indent="342900" algn="just">
              <a:spcBef>
                <a:spcPct val="20000"/>
              </a:spcBef>
            </a:pPr>
            <a:endParaRPr lang="ru-RU" sz="1400" dirty="0" smtClean="0">
              <a:ln/>
              <a:latin typeface="Monotype Corsiva" pitchFamily="66" charset="0"/>
            </a:endParaRPr>
          </a:p>
          <a:p>
            <a:pPr marL="342900" indent="342900" algn="just">
              <a:spcBef>
                <a:spcPct val="20000"/>
              </a:spcBef>
            </a:pPr>
            <a:r>
              <a:rPr lang="ru-RU" sz="1400" dirty="0" smtClean="0">
                <a:ln/>
                <a:latin typeface="Monotype Corsiva" pitchFamily="66" charset="0"/>
              </a:rPr>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n/>
                <a:solidFill>
                  <a:srgbClr val="FF0000"/>
                </a:solidFill>
                <a:effectLst>
                  <a:outerShdw blurRad="38100" dist="38100" dir="2700000" algn="tl">
                    <a:srgbClr val="000000">
                      <a:alpha val="43137"/>
                    </a:srgbClr>
                  </a:outerShdw>
                </a:effectLst>
                <a:latin typeface="Monotype Corsiva" pitchFamily="66" charset="0"/>
              </a:rPr>
              <a:t>Пожелания выпускникам от учителей</a:t>
            </a:r>
          </a:p>
        </p:txBody>
      </p:sp>
      <p:sp>
        <p:nvSpPr>
          <p:cNvPr id="3" name="Содержимое 2"/>
          <p:cNvSpPr>
            <a:spLocks noGrp="1"/>
          </p:cNvSpPr>
          <p:nvPr>
            <p:ph idx="1"/>
          </p:nvPr>
        </p:nvSpPr>
        <p:spPr>
          <a:xfrm>
            <a:off x="251520" y="1268760"/>
            <a:ext cx="3682752" cy="1108719"/>
          </a:xfrm>
        </p:spPr>
        <p:txBody>
          <a:bodyPr>
            <a:normAutofit lnSpcReduction="10000"/>
          </a:bodyPr>
          <a:lstStyle/>
          <a:p>
            <a:pPr indent="342900" algn="just">
              <a:buNone/>
            </a:pPr>
            <a:r>
              <a:rPr lang="ru-RU" sz="1700" dirty="0" smtClean="0">
                <a:ln/>
                <a:latin typeface="Monotype Corsiva" pitchFamily="66" charset="0"/>
              </a:rPr>
              <a:t>Удачи, много «ключей» от большого количества дверей . </a:t>
            </a:r>
          </a:p>
          <a:p>
            <a:pPr indent="342900" algn="r">
              <a:buNone/>
            </a:pPr>
            <a:r>
              <a:rPr lang="ru-RU" sz="1600" b="1" dirty="0" smtClean="0">
                <a:ln/>
                <a:solidFill>
                  <a:srgbClr val="C00000"/>
                </a:solidFill>
                <a:latin typeface="Monotype Corsiva" pitchFamily="66" charset="0"/>
              </a:rPr>
              <a:t>Гапанович Н.В., учитель</a:t>
            </a:r>
          </a:p>
          <a:p>
            <a:pPr indent="342900" algn="r">
              <a:buNone/>
            </a:pPr>
            <a:r>
              <a:rPr lang="ru-RU" sz="1600" b="1" dirty="0" smtClean="0">
                <a:ln/>
                <a:solidFill>
                  <a:srgbClr val="C00000"/>
                </a:solidFill>
                <a:latin typeface="Monotype Corsiva" pitchFamily="66" charset="0"/>
              </a:rPr>
              <a:t> географии </a:t>
            </a:r>
          </a:p>
        </p:txBody>
      </p:sp>
      <p:sp>
        <p:nvSpPr>
          <p:cNvPr id="4" name="TextBox 3"/>
          <p:cNvSpPr txBox="1"/>
          <p:nvPr/>
        </p:nvSpPr>
        <p:spPr>
          <a:xfrm>
            <a:off x="467544" y="2420888"/>
            <a:ext cx="3528392" cy="1418850"/>
          </a:xfrm>
          <a:prstGeom prst="rect">
            <a:avLst/>
          </a:prstGeom>
          <a:noFill/>
        </p:spPr>
        <p:txBody>
          <a:bodyPr wrap="square" rtlCol="0">
            <a:spAutoFit/>
          </a:bodyPr>
          <a:lstStyle/>
          <a:p>
            <a:pPr marL="342900" indent="342900" algn="just">
              <a:spcBef>
                <a:spcPct val="20000"/>
              </a:spcBef>
            </a:pPr>
            <a:r>
              <a:rPr lang="ru-RU" sz="1700" dirty="0" smtClean="0">
                <a:ln/>
                <a:latin typeface="Monotype Corsiva" pitchFamily="66" charset="0"/>
              </a:rPr>
              <a:t>У человека (если говорить о форме существования) есть выбор: Обломов или Штольц. Выбирайте. </a:t>
            </a:r>
          </a:p>
          <a:p>
            <a:pPr marL="342900" indent="342900" algn="r">
              <a:spcBef>
                <a:spcPct val="20000"/>
              </a:spcBef>
            </a:pPr>
            <a:r>
              <a:rPr lang="ru-RU" sz="1600" b="1" dirty="0" err="1" smtClean="0">
                <a:ln/>
                <a:solidFill>
                  <a:srgbClr val="C00000"/>
                </a:solidFill>
                <a:latin typeface="Monotype Corsiva" pitchFamily="66" charset="0"/>
              </a:rPr>
              <a:t>Кылосова</a:t>
            </a:r>
            <a:r>
              <a:rPr lang="ru-RU" sz="1600" b="1" dirty="0" smtClean="0">
                <a:ln/>
                <a:solidFill>
                  <a:srgbClr val="C00000"/>
                </a:solidFill>
                <a:latin typeface="Monotype Corsiva" pitchFamily="66" charset="0"/>
              </a:rPr>
              <a:t> О.М., учитель русского языка и литературы</a:t>
            </a:r>
          </a:p>
        </p:txBody>
      </p:sp>
      <p:sp>
        <p:nvSpPr>
          <p:cNvPr id="5" name="TextBox 4"/>
          <p:cNvSpPr txBox="1"/>
          <p:nvPr/>
        </p:nvSpPr>
        <p:spPr>
          <a:xfrm>
            <a:off x="611560" y="4005064"/>
            <a:ext cx="3384376" cy="2203680"/>
          </a:xfrm>
          <a:prstGeom prst="rect">
            <a:avLst/>
          </a:prstGeom>
          <a:noFill/>
        </p:spPr>
        <p:txBody>
          <a:bodyPr wrap="square" rtlCol="0">
            <a:spAutoFit/>
          </a:bodyPr>
          <a:lstStyle/>
          <a:p>
            <a:pPr marL="342900" indent="342900" algn="just">
              <a:spcBef>
                <a:spcPct val="20000"/>
              </a:spcBef>
            </a:pPr>
            <a:r>
              <a:rPr lang="ru-RU" sz="1700" dirty="0" smtClean="0">
                <a:ln/>
                <a:latin typeface="Monotype Corsiva" pitchFamily="66" charset="0"/>
              </a:rPr>
              <a:t>Всем поступить в тот ВУЗ, о котором мечтали. Найти там свою любовь и ощутить в полной мере вкус студенческой жизни. При всем этом, не забывать сдавать сессии только на отлично.</a:t>
            </a:r>
          </a:p>
          <a:p>
            <a:pPr marL="342900" indent="342900" algn="r">
              <a:spcBef>
                <a:spcPct val="20000"/>
              </a:spcBef>
            </a:pPr>
            <a:r>
              <a:rPr lang="ru-RU" sz="1600" b="1" dirty="0" err="1" smtClean="0">
                <a:ln/>
                <a:solidFill>
                  <a:srgbClr val="C00000"/>
                </a:solidFill>
                <a:latin typeface="Monotype Corsiva" pitchFamily="66" charset="0"/>
              </a:rPr>
              <a:t>Пересадченко</a:t>
            </a:r>
            <a:r>
              <a:rPr lang="ru-RU" sz="1600" b="1" dirty="0" smtClean="0">
                <a:ln/>
                <a:solidFill>
                  <a:srgbClr val="C00000"/>
                </a:solidFill>
                <a:latin typeface="Monotype Corsiva" pitchFamily="66" charset="0"/>
              </a:rPr>
              <a:t> Е.Р., учитель информатики</a:t>
            </a:r>
          </a:p>
        </p:txBody>
      </p:sp>
      <p:sp>
        <p:nvSpPr>
          <p:cNvPr id="6" name="TextBox 5"/>
          <p:cNvSpPr txBox="1"/>
          <p:nvPr/>
        </p:nvSpPr>
        <p:spPr>
          <a:xfrm>
            <a:off x="4211960" y="1268760"/>
            <a:ext cx="4032448" cy="1434239"/>
          </a:xfrm>
          <a:prstGeom prst="rect">
            <a:avLst/>
          </a:prstGeom>
          <a:noFill/>
        </p:spPr>
        <p:txBody>
          <a:bodyPr wrap="square" rtlCol="0">
            <a:spAutoFit/>
          </a:bodyPr>
          <a:lstStyle/>
          <a:p>
            <a:pPr marL="342900" indent="342900" algn="just">
              <a:spcBef>
                <a:spcPct val="20000"/>
              </a:spcBef>
            </a:pPr>
            <a:r>
              <a:rPr lang="ru-RU" sz="1700" dirty="0" smtClean="0">
                <a:ln/>
                <a:latin typeface="Monotype Corsiva" pitchFamily="66" charset="0"/>
              </a:rPr>
              <a:t>Найти себя и своё любимое дело, чтобы в дальнейшем с улыбкой идти на работу и с улыбкой возвращаться домой к своей семье. </a:t>
            </a:r>
          </a:p>
          <a:p>
            <a:pPr marL="342900" indent="342900" algn="r">
              <a:spcBef>
                <a:spcPct val="20000"/>
              </a:spcBef>
            </a:pPr>
            <a:r>
              <a:rPr lang="ru-RU" sz="1600" b="1" dirty="0" err="1" smtClean="0">
                <a:ln/>
                <a:solidFill>
                  <a:srgbClr val="C00000"/>
                </a:solidFill>
                <a:latin typeface="Monotype Corsiva" pitchFamily="66" charset="0"/>
              </a:rPr>
              <a:t>Краус</a:t>
            </a:r>
            <a:r>
              <a:rPr lang="ru-RU" sz="1600" b="1" dirty="0" smtClean="0">
                <a:ln/>
                <a:solidFill>
                  <a:srgbClr val="C00000"/>
                </a:solidFill>
                <a:latin typeface="Monotype Corsiva" pitchFamily="66" charset="0"/>
              </a:rPr>
              <a:t> М.В., учитель английского языка</a:t>
            </a:r>
          </a:p>
        </p:txBody>
      </p:sp>
      <p:sp>
        <p:nvSpPr>
          <p:cNvPr id="7" name="TextBox 6"/>
          <p:cNvSpPr txBox="1"/>
          <p:nvPr/>
        </p:nvSpPr>
        <p:spPr>
          <a:xfrm>
            <a:off x="4283968" y="2852936"/>
            <a:ext cx="3960440" cy="1418850"/>
          </a:xfrm>
          <a:prstGeom prst="rect">
            <a:avLst/>
          </a:prstGeom>
          <a:noFill/>
        </p:spPr>
        <p:txBody>
          <a:bodyPr wrap="square" rtlCol="0">
            <a:spAutoFit/>
          </a:bodyPr>
          <a:lstStyle/>
          <a:p>
            <a:pPr marL="342900" indent="342900" algn="just">
              <a:spcBef>
                <a:spcPct val="20000"/>
              </a:spcBef>
            </a:pPr>
            <a:r>
              <a:rPr lang="ru-RU" sz="1700" dirty="0" smtClean="0">
                <a:ln/>
                <a:latin typeface="Monotype Corsiva" pitchFamily="66" charset="0"/>
              </a:rPr>
              <a:t>Желаю смело добиваться своих целей, беречь свое время и не тратить попусту, инвестировать в своё будущее!</a:t>
            </a:r>
          </a:p>
          <a:p>
            <a:pPr marL="342900" indent="342900" algn="r">
              <a:spcBef>
                <a:spcPct val="20000"/>
              </a:spcBef>
            </a:pPr>
            <a:r>
              <a:rPr lang="ru-RU" sz="1600" b="1" dirty="0" err="1" smtClean="0">
                <a:ln/>
                <a:solidFill>
                  <a:srgbClr val="C00000"/>
                </a:solidFill>
                <a:latin typeface="Monotype Corsiva" pitchFamily="66" charset="0"/>
              </a:rPr>
              <a:t>Дымченко</a:t>
            </a:r>
            <a:r>
              <a:rPr lang="ru-RU" sz="1600" b="1" dirty="0" smtClean="0">
                <a:ln/>
                <a:solidFill>
                  <a:srgbClr val="C00000"/>
                </a:solidFill>
                <a:latin typeface="Monotype Corsiva" pitchFamily="66" charset="0"/>
              </a:rPr>
              <a:t> В.А., учитель истории и обществознания </a:t>
            </a:r>
          </a:p>
        </p:txBody>
      </p:sp>
      <p:sp>
        <p:nvSpPr>
          <p:cNvPr id="8" name="TextBox 7"/>
          <p:cNvSpPr txBox="1"/>
          <p:nvPr/>
        </p:nvSpPr>
        <p:spPr>
          <a:xfrm>
            <a:off x="4499992" y="4293096"/>
            <a:ext cx="3672408" cy="1434239"/>
          </a:xfrm>
          <a:prstGeom prst="rect">
            <a:avLst/>
          </a:prstGeom>
          <a:noFill/>
        </p:spPr>
        <p:txBody>
          <a:bodyPr wrap="square" rtlCol="0">
            <a:spAutoFit/>
          </a:bodyPr>
          <a:lstStyle/>
          <a:p>
            <a:pPr marL="342900" indent="342900" algn="just">
              <a:spcBef>
                <a:spcPct val="20000"/>
              </a:spcBef>
            </a:pPr>
            <a:r>
              <a:rPr lang="ru-RU" sz="1700" dirty="0" smtClean="0">
                <a:ln/>
                <a:latin typeface="Monotype Corsiva" pitchFamily="66" charset="0"/>
              </a:rPr>
              <a:t>Удачной жизни с минимальным количеством проблем.</a:t>
            </a:r>
          </a:p>
          <a:p>
            <a:pPr marL="342900" indent="342900" algn="r">
              <a:spcBef>
                <a:spcPct val="20000"/>
              </a:spcBef>
            </a:pPr>
            <a:r>
              <a:rPr lang="ru-RU" sz="1600" b="1" dirty="0" err="1" smtClean="0">
                <a:ln/>
                <a:solidFill>
                  <a:srgbClr val="C00000"/>
                </a:solidFill>
                <a:latin typeface="Monotype Corsiva" pitchFamily="66" charset="0"/>
              </a:rPr>
              <a:t>Перелевская</a:t>
            </a:r>
            <a:r>
              <a:rPr lang="ru-RU" sz="1600" b="1" dirty="0" smtClean="0">
                <a:ln/>
                <a:solidFill>
                  <a:srgbClr val="C00000"/>
                </a:solidFill>
                <a:latin typeface="Monotype Corsiva" pitchFamily="66" charset="0"/>
              </a:rPr>
              <a:t> И.Г., учитель биологии и химии</a:t>
            </a:r>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188640"/>
            <a:ext cx="5223524" cy="926976"/>
          </a:xfrm>
        </p:spPr>
        <p:txBody>
          <a:bodyPr>
            <a:normAutofit/>
          </a:bodyPr>
          <a:lstStyle/>
          <a:p>
            <a:r>
              <a:rPr lang="ru-RU" sz="3600" b="1" dirty="0" smtClean="0">
                <a:ln/>
                <a:solidFill>
                  <a:srgbClr val="FF0000"/>
                </a:solidFill>
                <a:effectLst>
                  <a:outerShdw blurRad="38100" dist="38100" dir="2700000" algn="tl">
                    <a:srgbClr val="000000">
                      <a:alpha val="43137"/>
                    </a:srgbClr>
                  </a:outerShdw>
                </a:effectLst>
                <a:latin typeface="Monotype Corsiva" pitchFamily="66" charset="0"/>
              </a:rPr>
              <a:t>Выпускники о школе</a:t>
            </a:r>
            <a:endParaRPr lang="ru-RU" sz="3600" b="1" dirty="0">
              <a:ln/>
              <a:solidFill>
                <a:srgbClr val="FF0000"/>
              </a:solidFill>
              <a:effectLst>
                <a:outerShdw blurRad="38100" dist="38100" dir="2700000" algn="tl">
                  <a:srgbClr val="000000">
                    <a:alpha val="43137"/>
                  </a:srgbClr>
                </a:outerShdw>
              </a:effectLst>
              <a:latin typeface="Monotype Corsiva" pitchFamily="66" charset="0"/>
            </a:endParaRPr>
          </a:p>
        </p:txBody>
      </p:sp>
      <p:sp>
        <p:nvSpPr>
          <p:cNvPr id="3" name="Содержимое 2"/>
          <p:cNvSpPr>
            <a:spLocks noGrp="1"/>
          </p:cNvSpPr>
          <p:nvPr>
            <p:ph idx="1"/>
          </p:nvPr>
        </p:nvSpPr>
        <p:spPr>
          <a:xfrm>
            <a:off x="179512" y="1052736"/>
            <a:ext cx="5472608" cy="2448272"/>
          </a:xfrm>
        </p:spPr>
        <p:txBody>
          <a:bodyPr>
            <a:normAutofit lnSpcReduction="10000"/>
          </a:bodyPr>
          <a:lstStyle/>
          <a:p>
            <a:pPr>
              <a:buNone/>
            </a:pPr>
            <a:r>
              <a:rPr lang="ru-RU" sz="1800" b="1" dirty="0" smtClean="0">
                <a:ln/>
                <a:solidFill>
                  <a:srgbClr val="C00000"/>
                </a:solidFill>
                <a:latin typeface="Monotype Corsiva" pitchFamily="66" charset="0"/>
              </a:rPr>
              <a:t>Вспомните самые приятные моменты в школьной жизни:</a:t>
            </a:r>
          </a:p>
          <a:p>
            <a:pPr>
              <a:buFont typeface="Wingdings" pitchFamily="2" charset="2"/>
              <a:buChar char="ü"/>
            </a:pPr>
            <a:r>
              <a:rPr lang="ru-RU" sz="1800" b="1" dirty="0" smtClean="0">
                <a:ln/>
                <a:latin typeface="Monotype Corsiva" pitchFamily="66" charset="0"/>
              </a:rPr>
              <a:t> </a:t>
            </a:r>
            <a:r>
              <a:rPr lang="ru-RU" sz="1600" dirty="0" smtClean="0">
                <a:ln/>
                <a:latin typeface="Monotype Corsiva" pitchFamily="66" charset="0"/>
              </a:rPr>
              <a:t>Было весело ездить куда – то;</a:t>
            </a:r>
          </a:p>
          <a:p>
            <a:pPr algn="just">
              <a:buFont typeface="Wingdings" pitchFamily="2" charset="2"/>
              <a:buChar char="ü"/>
            </a:pPr>
            <a:r>
              <a:rPr lang="ru-RU" sz="1600" dirty="0" smtClean="0">
                <a:ln/>
                <a:latin typeface="Monotype Corsiva" pitchFamily="66" charset="0"/>
              </a:rPr>
              <a:t>Прогулки после школы, поездки за город, выборы в школьную думу, праздники (8 марта, 14 февраля, Новый год и другие);</a:t>
            </a:r>
          </a:p>
          <a:p>
            <a:pPr algn="just">
              <a:buFont typeface="Wingdings" pitchFamily="2" charset="2"/>
              <a:buChar char="ü"/>
            </a:pPr>
            <a:r>
              <a:rPr lang="ru-RU" sz="1600" dirty="0" smtClean="0">
                <a:ln/>
                <a:latin typeface="Monotype Corsiva" pitchFamily="66" charset="0"/>
              </a:rPr>
              <a:t>Приятными моментами можно назвать, когда в начальной школе после уроков мы смотрели мультики, а в старших классах  учителя больше разговаривают с нами на отвлеченные темы;</a:t>
            </a:r>
          </a:p>
          <a:p>
            <a:pPr algn="just">
              <a:buFont typeface="Wingdings" pitchFamily="2" charset="2"/>
              <a:buChar char="ü"/>
            </a:pPr>
            <a:r>
              <a:rPr lang="ru-RU" sz="1600" dirty="0" smtClean="0">
                <a:ln/>
                <a:latin typeface="Monotype Corsiva" pitchFamily="66" charset="0"/>
              </a:rPr>
              <a:t>Выступление на сцене, день дублера.</a:t>
            </a:r>
          </a:p>
          <a:p>
            <a:pPr algn="just">
              <a:buNone/>
            </a:pPr>
            <a:endParaRPr lang="ru-RU" sz="1700" dirty="0" smtClean="0">
              <a:ln/>
              <a:latin typeface="Monotype Corsiva" pitchFamily="66" charset="0"/>
            </a:endParaRPr>
          </a:p>
          <a:p>
            <a:pPr lvl="1">
              <a:buFontTx/>
              <a:buChar char="-"/>
            </a:pPr>
            <a:endParaRPr lang="ru-RU" sz="1400" b="1" dirty="0">
              <a:ln/>
              <a:solidFill>
                <a:srgbClr val="C00000"/>
              </a:solidFill>
              <a:latin typeface="Monotype Corsiva" pitchFamily="66" charset="0"/>
            </a:endParaRPr>
          </a:p>
        </p:txBody>
      </p:sp>
      <p:sp>
        <p:nvSpPr>
          <p:cNvPr id="7" name="TextBox 6"/>
          <p:cNvSpPr txBox="1"/>
          <p:nvPr/>
        </p:nvSpPr>
        <p:spPr>
          <a:xfrm>
            <a:off x="179512" y="3501008"/>
            <a:ext cx="5544616" cy="1538883"/>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Будете ли вы, скучать по школе?</a:t>
            </a:r>
          </a:p>
          <a:p>
            <a:pPr marL="342900" indent="-342900">
              <a:spcBef>
                <a:spcPct val="20000"/>
              </a:spcBef>
              <a:buFont typeface="Wingdings" pitchFamily="2" charset="2"/>
              <a:buChar char="ü"/>
            </a:pPr>
            <a:r>
              <a:rPr lang="ru-RU" dirty="0" smtClean="0"/>
              <a:t> </a:t>
            </a:r>
            <a:r>
              <a:rPr lang="ru-RU" sz="1600" dirty="0" smtClean="0">
                <a:ln/>
                <a:latin typeface="Monotype Corsiva" pitchFamily="66" charset="0"/>
              </a:rPr>
              <a:t>скорее да, буду скучать по семейной обстановке;</a:t>
            </a:r>
          </a:p>
          <a:p>
            <a:pPr marL="342900" indent="-342900">
              <a:spcBef>
                <a:spcPct val="20000"/>
              </a:spcBef>
              <a:buFont typeface="Wingdings" pitchFamily="2" charset="2"/>
              <a:buChar char="ü"/>
            </a:pPr>
            <a:r>
              <a:rPr lang="ru-RU" sz="1600" dirty="0" smtClean="0">
                <a:ln/>
                <a:latin typeface="Monotype Corsiva" pitchFamily="66" charset="0"/>
              </a:rPr>
              <a:t>Буду скучать по учителям и по одноклассникам;</a:t>
            </a:r>
          </a:p>
          <a:p>
            <a:pPr marL="342900" indent="-342900">
              <a:spcBef>
                <a:spcPct val="20000"/>
              </a:spcBef>
              <a:buFont typeface="Wingdings" pitchFamily="2" charset="2"/>
              <a:buChar char="ü"/>
            </a:pPr>
            <a:r>
              <a:rPr lang="ru-RU" sz="1600" dirty="0" smtClean="0">
                <a:ln/>
                <a:latin typeface="Monotype Corsiva" pitchFamily="66" charset="0"/>
              </a:rPr>
              <a:t>Может через 10-15 лет, когда буду рассказывать своим детям о том, как я училась.</a:t>
            </a:r>
            <a:endParaRPr lang="ru-RU" dirty="0"/>
          </a:p>
        </p:txBody>
      </p:sp>
      <p:sp>
        <p:nvSpPr>
          <p:cNvPr id="8" name="TextBox 7"/>
          <p:cNvSpPr txBox="1"/>
          <p:nvPr/>
        </p:nvSpPr>
        <p:spPr>
          <a:xfrm>
            <a:off x="251520" y="4992874"/>
            <a:ext cx="5112568" cy="1865126"/>
          </a:xfrm>
          <a:prstGeom prst="rect">
            <a:avLst/>
          </a:prstGeom>
          <a:noFill/>
        </p:spPr>
        <p:txBody>
          <a:bodyPr wrap="square" rtlCol="0">
            <a:spAutoFit/>
          </a:bodyPr>
          <a:lstStyle/>
          <a:p>
            <a:pPr marL="342900" indent="-342900" algn="ctr">
              <a:spcBef>
                <a:spcPct val="20000"/>
              </a:spcBef>
            </a:pPr>
            <a:r>
              <a:rPr lang="ru-RU" b="1" dirty="0" smtClean="0">
                <a:ln/>
                <a:solidFill>
                  <a:srgbClr val="C00000"/>
                </a:solidFill>
                <a:latin typeface="Monotype Corsiva" pitchFamily="66" charset="0"/>
              </a:rPr>
              <a:t>Как вы представляете, свое будущее?</a:t>
            </a:r>
          </a:p>
          <a:p>
            <a:pPr marL="342900" indent="-342900">
              <a:spcBef>
                <a:spcPct val="20000"/>
              </a:spcBef>
              <a:buFont typeface="Wingdings" pitchFamily="2" charset="2"/>
              <a:buChar char="ü"/>
            </a:pPr>
            <a:r>
              <a:rPr lang="ru-RU" dirty="0" smtClean="0"/>
              <a:t> </a:t>
            </a:r>
            <a:r>
              <a:rPr lang="ru-RU" sz="1600" dirty="0" smtClean="0">
                <a:ln/>
                <a:latin typeface="Monotype Corsiva" pitchFamily="66" charset="0"/>
              </a:rPr>
              <a:t>Поступление в университет, работать и путешествовать;</a:t>
            </a:r>
          </a:p>
          <a:p>
            <a:pPr marL="342900" indent="-342900">
              <a:spcBef>
                <a:spcPct val="20000"/>
              </a:spcBef>
              <a:buFont typeface="Wingdings" pitchFamily="2" charset="2"/>
              <a:buChar char="ü"/>
            </a:pPr>
            <a:r>
              <a:rPr lang="ru-RU" sz="1600" dirty="0" smtClean="0">
                <a:ln/>
                <a:latin typeface="Monotype Corsiva" pitchFamily="66" charset="0"/>
              </a:rPr>
              <a:t>Муж, трое детей, большой дом и собака;</a:t>
            </a:r>
          </a:p>
          <a:p>
            <a:pPr marL="342900" indent="-342900">
              <a:spcBef>
                <a:spcPct val="20000"/>
              </a:spcBef>
              <a:buFont typeface="Wingdings" pitchFamily="2" charset="2"/>
              <a:buChar char="ü"/>
            </a:pPr>
            <a:r>
              <a:rPr lang="ru-RU" sz="1600" dirty="0" smtClean="0">
                <a:ln/>
                <a:latin typeface="Monotype Corsiva" pitchFamily="66" charset="0"/>
              </a:rPr>
              <a:t>Я создам свой бизнес;</a:t>
            </a:r>
          </a:p>
          <a:p>
            <a:pPr marL="342900" indent="-342900">
              <a:spcBef>
                <a:spcPct val="20000"/>
              </a:spcBef>
              <a:buFont typeface="Wingdings" pitchFamily="2" charset="2"/>
              <a:buChar char="ü"/>
            </a:pPr>
            <a:r>
              <a:rPr lang="ru-RU" sz="1600" dirty="0" smtClean="0">
                <a:ln/>
                <a:latin typeface="Monotype Corsiva" pitchFamily="66" charset="0"/>
              </a:rPr>
              <a:t>Учеба, работа, семья</a:t>
            </a:r>
          </a:p>
          <a:p>
            <a:endParaRPr lang="ru-RU" dirty="0"/>
          </a:p>
        </p:txBody>
      </p:sp>
      <p:pic>
        <p:nvPicPr>
          <p:cNvPr id="1026" name="Picture 2" descr="K:\IMG_8635.JPG"/>
          <p:cNvPicPr>
            <a:picLocks noChangeAspect="1" noChangeArrowheads="1"/>
          </p:cNvPicPr>
          <p:nvPr/>
        </p:nvPicPr>
        <p:blipFill>
          <a:blip r:embed="rId2" cstate="print"/>
          <a:srcRect l="6688" t="21650" r="11413"/>
          <a:stretch>
            <a:fillRect/>
          </a:stretch>
        </p:blipFill>
        <p:spPr bwMode="auto">
          <a:xfrm>
            <a:off x="5796136" y="1124744"/>
            <a:ext cx="3161339" cy="2016224"/>
          </a:xfrm>
          <a:prstGeom prst="rect">
            <a:avLst/>
          </a:prstGeom>
          <a:ln>
            <a:noFill/>
          </a:ln>
          <a:effectLst>
            <a:softEdge rad="112500"/>
          </a:effectLst>
        </p:spPr>
      </p:pic>
      <p:pic>
        <p:nvPicPr>
          <p:cNvPr id="1027" name="Picture 3" descr="K:\IMG_8849.JPG"/>
          <p:cNvPicPr>
            <a:picLocks noChangeAspect="1" noChangeArrowheads="1"/>
          </p:cNvPicPr>
          <p:nvPr/>
        </p:nvPicPr>
        <p:blipFill>
          <a:blip r:embed="rId3" cstate="print"/>
          <a:srcRect l="5113" r="7476" b="1569"/>
          <a:stretch>
            <a:fillRect/>
          </a:stretch>
        </p:blipFill>
        <p:spPr bwMode="auto">
          <a:xfrm>
            <a:off x="5580112" y="3212976"/>
            <a:ext cx="2909124" cy="21839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052736"/>
            <a:ext cx="3672408" cy="504056"/>
          </a:xfrm>
        </p:spPr>
        <p:txBody>
          <a:bodyPr>
            <a:normAutofit/>
          </a:bodyPr>
          <a:lstStyle/>
          <a:p>
            <a:pPr>
              <a:buNone/>
            </a:pPr>
            <a:r>
              <a:rPr lang="ru-RU" sz="1900" b="1" dirty="0" smtClean="0">
                <a:ln/>
                <a:solidFill>
                  <a:srgbClr val="C00000"/>
                </a:solidFill>
                <a:latin typeface="Monotype Corsiva" pitchFamily="66" charset="0"/>
              </a:rPr>
              <a:t>Какие уроки чаще всего прогуливали?</a:t>
            </a:r>
          </a:p>
          <a:p>
            <a:pPr>
              <a:buNone/>
            </a:pPr>
            <a:endParaRPr lang="ru-RU" dirty="0"/>
          </a:p>
        </p:txBody>
      </p:sp>
      <p:sp>
        <p:nvSpPr>
          <p:cNvPr id="4" name="Заголовок 1"/>
          <p:cNvSpPr txBox="1">
            <a:spLocks/>
          </p:cNvSpPr>
          <p:nvPr/>
        </p:nvSpPr>
        <p:spPr>
          <a:xfrm>
            <a:off x="2483768" y="332656"/>
            <a:ext cx="4863484" cy="6480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0" normalizeH="0" baseline="0" noProof="0" dirty="0" smtClean="0">
                <a:ln/>
                <a:solidFill>
                  <a:srgbClr val="FF0000"/>
                </a:solidFill>
                <a:effectLst>
                  <a:outerShdw blurRad="38100" dist="38100" dir="2700000" algn="tl">
                    <a:srgbClr val="000000">
                      <a:alpha val="43137"/>
                    </a:srgbClr>
                  </a:outerShdw>
                </a:effectLst>
                <a:uLnTx/>
                <a:uFillTx/>
                <a:latin typeface="Monotype Corsiva" pitchFamily="66" charset="0"/>
                <a:ea typeface="+mj-ea"/>
                <a:cs typeface="+mj-cs"/>
              </a:rPr>
              <a:t>Выпускники о школе</a:t>
            </a:r>
            <a:endParaRPr kumimoji="0" lang="ru-RU" sz="3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Monotype Corsiva" pitchFamily="66" charset="0"/>
              <a:ea typeface="+mj-ea"/>
              <a:cs typeface="+mj-cs"/>
            </a:endParaRPr>
          </a:p>
        </p:txBody>
      </p:sp>
      <p:graphicFrame>
        <p:nvGraphicFramePr>
          <p:cNvPr id="6" name="Диаграмма 5"/>
          <p:cNvGraphicFramePr/>
          <p:nvPr/>
        </p:nvGraphicFramePr>
        <p:xfrm>
          <a:off x="539552" y="1412776"/>
          <a:ext cx="3456384"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004048" y="980728"/>
            <a:ext cx="3744416" cy="677108"/>
          </a:xfrm>
          <a:prstGeom prst="rect">
            <a:avLst/>
          </a:prstGeom>
          <a:noFill/>
        </p:spPr>
        <p:txBody>
          <a:bodyPr wrap="square" rtlCol="0">
            <a:spAutoFit/>
          </a:bodyPr>
          <a:lstStyle/>
          <a:p>
            <a:pPr marL="342900" indent="-342900">
              <a:spcBef>
                <a:spcPct val="20000"/>
              </a:spcBef>
            </a:pPr>
            <a:r>
              <a:rPr lang="ru-RU" sz="1900" b="1" dirty="0" smtClean="0">
                <a:ln/>
                <a:solidFill>
                  <a:srgbClr val="C00000"/>
                </a:solidFill>
                <a:latin typeface="Monotype Corsiva" pitchFamily="66" charset="0"/>
              </a:rPr>
              <a:t>Сколько сочинений написали за 10-11 класс?</a:t>
            </a:r>
          </a:p>
        </p:txBody>
      </p:sp>
      <p:graphicFrame>
        <p:nvGraphicFramePr>
          <p:cNvPr id="8" name="Диаграмма 7"/>
          <p:cNvGraphicFramePr/>
          <p:nvPr/>
        </p:nvGraphicFramePr>
        <p:xfrm>
          <a:off x="5364088" y="1484784"/>
          <a:ext cx="3408040" cy="23920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699792" y="3789040"/>
            <a:ext cx="4464496" cy="384721"/>
          </a:xfrm>
          <a:prstGeom prst="rect">
            <a:avLst/>
          </a:prstGeom>
          <a:noFill/>
        </p:spPr>
        <p:txBody>
          <a:bodyPr wrap="square" rtlCol="0">
            <a:spAutoFit/>
          </a:bodyPr>
          <a:lstStyle/>
          <a:p>
            <a:pPr marL="342900" indent="-342900">
              <a:spcBef>
                <a:spcPct val="20000"/>
              </a:spcBef>
            </a:pPr>
            <a:r>
              <a:rPr lang="ru-RU" sz="1900" b="1" dirty="0" smtClean="0">
                <a:ln/>
                <a:solidFill>
                  <a:srgbClr val="C00000"/>
                </a:solidFill>
                <a:latin typeface="Monotype Corsiva" pitchFamily="66" charset="0"/>
              </a:rPr>
              <a:t>Часто ли вам приходилось получать «2»?</a:t>
            </a:r>
          </a:p>
        </p:txBody>
      </p:sp>
      <p:graphicFrame>
        <p:nvGraphicFramePr>
          <p:cNvPr id="10" name="Диаграмма 9"/>
          <p:cNvGraphicFramePr/>
          <p:nvPr/>
        </p:nvGraphicFramePr>
        <p:xfrm>
          <a:off x="2843808" y="4293096"/>
          <a:ext cx="3600400" cy="22322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274638"/>
            <a:ext cx="5143536" cy="511156"/>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В первый раз, в первый класс</a:t>
            </a:r>
            <a:endParaRPr lang="ru-RU" sz="2800" b="1" dirty="0">
              <a:ln/>
              <a:solidFill>
                <a:srgbClr val="FF0000"/>
              </a:solidFill>
              <a:effectLst>
                <a:outerShdw blurRad="38100" dist="38100" dir="2700000" algn="tl">
                  <a:srgbClr val="000000">
                    <a:alpha val="43137"/>
                  </a:srgbClr>
                </a:outerShdw>
              </a:effectLst>
              <a:latin typeface="Monotype Corsiva" pitchFamily="66" charset="0"/>
              <a:ea typeface="+mn-ea"/>
              <a:cs typeface="+mn-cs"/>
            </a:endParaRPr>
          </a:p>
        </p:txBody>
      </p:sp>
      <p:pic>
        <p:nvPicPr>
          <p:cNvPr id="4" name="Содержимое 3" descr="E:\страницы\01-учителя.jpg"/>
          <p:cNvPicPr>
            <a:picLocks noGrp="1"/>
          </p:cNvPicPr>
          <p:nvPr>
            <p:ph idx="1"/>
          </p:nvPr>
        </p:nvPicPr>
        <p:blipFill>
          <a:blip r:embed="rId3" cstate="print"/>
          <a:srcRect l="59584" t="70741" r="28626" b="11423"/>
          <a:stretch>
            <a:fillRect/>
          </a:stretch>
        </p:blipFill>
        <p:spPr bwMode="auto">
          <a:xfrm>
            <a:off x="611560" y="332656"/>
            <a:ext cx="1728192" cy="1883038"/>
          </a:xfrm>
          <a:prstGeom prst="rect">
            <a:avLst/>
          </a:prstGeom>
          <a:ln>
            <a:noFill/>
          </a:ln>
          <a:effectLst>
            <a:softEdge rad="112500"/>
          </a:effectLst>
        </p:spPr>
      </p:pic>
      <p:sp>
        <p:nvSpPr>
          <p:cNvPr id="22529" name="Rectangle 1"/>
          <p:cNvSpPr>
            <a:spLocks noChangeArrowheads="1"/>
          </p:cNvSpPr>
          <p:nvPr/>
        </p:nvSpPr>
        <p:spPr bwMode="auto">
          <a:xfrm>
            <a:off x="2857488" y="1000108"/>
            <a:ext cx="6087050" cy="974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42900" fontAlgn="base">
              <a:lnSpc>
                <a:spcPct val="90000"/>
              </a:lnSpc>
              <a:spcBef>
                <a:spcPct val="0"/>
              </a:spcBef>
              <a:spcAft>
                <a:spcPct val="0"/>
              </a:spcAft>
              <a:buClrTx/>
              <a:buSzTx/>
              <a:tabLst/>
            </a:pPr>
            <a:r>
              <a:rPr lang="ru-RU" sz="1700" b="1" dirty="0" smtClean="0">
                <a:ln/>
                <a:solidFill>
                  <a:srgbClr val="C00000"/>
                </a:solidFill>
                <a:latin typeface="Monotype Corsiva" pitchFamily="66" charset="0"/>
              </a:rPr>
              <a:t>Кто из выпускников учился в начальной школе?</a:t>
            </a:r>
          </a:p>
          <a:p>
            <a:pPr marR="0" lvl="0" indent="457200" algn="just" fontAlgn="base">
              <a:lnSpc>
                <a:spcPct val="100000"/>
              </a:lnSpc>
              <a:spcBef>
                <a:spcPct val="0"/>
              </a:spcBef>
              <a:spcAft>
                <a:spcPct val="0"/>
              </a:spcAft>
              <a:buClrTx/>
              <a:buSzTx/>
              <a:tabLst/>
            </a:pPr>
            <a:r>
              <a:rPr lang="ru-RU" sz="1400" dirty="0" smtClean="0">
                <a:ln/>
                <a:latin typeface="Monotype Corsiva" pitchFamily="66" charset="0"/>
              </a:rPr>
              <a:t>С первого класса в нашей школе учатся </a:t>
            </a:r>
            <a:r>
              <a:rPr lang="ru-RU" sz="1400" dirty="0" err="1" smtClean="0">
                <a:ln/>
                <a:latin typeface="Monotype Corsiva" pitchFamily="66" charset="0"/>
              </a:rPr>
              <a:t>Андрощук</a:t>
            </a:r>
            <a:r>
              <a:rPr lang="ru-RU" sz="1400" dirty="0" smtClean="0">
                <a:ln/>
                <a:latin typeface="Monotype Corsiva" pitchFamily="66" charset="0"/>
              </a:rPr>
              <a:t>  Вячеслав, </a:t>
            </a:r>
            <a:r>
              <a:rPr lang="ru-RU" sz="1400" dirty="0" err="1" smtClean="0">
                <a:ln/>
                <a:latin typeface="Monotype Corsiva" pitchFamily="66" charset="0"/>
              </a:rPr>
              <a:t>Хрычева</a:t>
            </a:r>
            <a:r>
              <a:rPr lang="ru-RU" sz="1400" dirty="0" smtClean="0">
                <a:ln/>
                <a:latin typeface="Monotype Corsiva" pitchFamily="66" charset="0"/>
              </a:rPr>
              <a:t> Анна, Лысенко Ирина, Орлов Иван. Во втором классе к нам пришли </a:t>
            </a:r>
            <a:r>
              <a:rPr lang="ru-RU" sz="1400" dirty="0" err="1" smtClean="0">
                <a:ln/>
                <a:latin typeface="Monotype Corsiva" pitchFamily="66" charset="0"/>
              </a:rPr>
              <a:t>Панышева</a:t>
            </a:r>
            <a:r>
              <a:rPr lang="ru-RU" sz="1400" dirty="0" smtClean="0">
                <a:ln/>
                <a:latin typeface="Monotype Corsiva" pitchFamily="66" charset="0"/>
              </a:rPr>
              <a:t> Дарья и </a:t>
            </a:r>
            <a:r>
              <a:rPr lang="ru-RU" sz="1400" dirty="0" err="1" smtClean="0">
                <a:ln/>
                <a:latin typeface="Monotype Corsiva" pitchFamily="66" charset="0"/>
              </a:rPr>
              <a:t>Полыга</a:t>
            </a:r>
            <a:r>
              <a:rPr lang="ru-RU" sz="1400" dirty="0" smtClean="0">
                <a:ln/>
                <a:latin typeface="Monotype Corsiva" pitchFamily="66" charset="0"/>
              </a:rPr>
              <a:t> Владислав, а в 4 классе- Турбина Мария. </a:t>
            </a:r>
          </a:p>
        </p:txBody>
      </p:sp>
      <p:sp>
        <p:nvSpPr>
          <p:cNvPr id="22530" name="Rectangle 2"/>
          <p:cNvSpPr>
            <a:spLocks noChangeArrowheads="1"/>
          </p:cNvSpPr>
          <p:nvPr/>
        </p:nvSpPr>
        <p:spPr bwMode="auto">
          <a:xfrm>
            <a:off x="323528" y="2060848"/>
            <a:ext cx="8572560" cy="1835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42900" fontAlgn="base">
              <a:lnSpc>
                <a:spcPct val="90000"/>
              </a:lnSpc>
              <a:spcBef>
                <a:spcPct val="0"/>
              </a:spcBef>
              <a:spcAft>
                <a:spcPct val="0"/>
              </a:spcAft>
            </a:pPr>
            <a:r>
              <a:rPr lang="ru-RU" sz="1700" b="1" dirty="0" smtClean="0">
                <a:ln/>
                <a:solidFill>
                  <a:srgbClr val="C00000"/>
                </a:solidFill>
                <a:latin typeface="Monotype Corsiva" pitchFamily="66" charset="0"/>
              </a:rPr>
              <a:t>Какими Вам запомнились выпускники?</a:t>
            </a:r>
          </a:p>
          <a:p>
            <a:pPr indent="457200" algn="just" fontAlgn="base">
              <a:spcBef>
                <a:spcPct val="0"/>
              </a:spcBef>
              <a:spcAft>
                <a:spcPct val="0"/>
              </a:spcAft>
              <a:buFontTx/>
              <a:buNone/>
            </a:pPr>
            <a:r>
              <a:rPr lang="ru-RU" sz="1400" dirty="0" smtClean="0">
                <a:ln/>
                <a:latin typeface="Monotype Corsiva" pitchFamily="66" charset="0"/>
              </a:rPr>
              <a:t>В начальной школе нынешние выпускники были очень активными. На уроках они всегда работали с интересом , не боялись отвечать у доски, а иногда даже спорили отстаивая своё мнение. Ребятам нравилось учиться! А ещё, они были творческими личностями. Эту способность разглядела в ребятах воспитатель Горбачёва Надежда Ивановна. Сколько интересных спектаклей, инсценировок, праздников было поставлено совместно с ней. А я вспоминаю  первую - самую важную встречу с ними -1 сентября 2003 года. Мы готовили сюрприз родителям- инсценировку сказки "Репка".Работали дружно, весело, легко так  , что успели не только отрепетировать, а ещё  приготовить песню и стихи. Получился мини концерт в исполнении первоклашек.</a:t>
            </a:r>
          </a:p>
        </p:txBody>
      </p:sp>
      <p:sp>
        <p:nvSpPr>
          <p:cNvPr id="22531" name="Rectangle 3"/>
          <p:cNvSpPr>
            <a:spLocks noChangeArrowheads="1"/>
          </p:cNvSpPr>
          <p:nvPr/>
        </p:nvSpPr>
        <p:spPr bwMode="auto">
          <a:xfrm>
            <a:off x="428596" y="3776187"/>
            <a:ext cx="6942926" cy="54322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342900" fontAlgn="base">
              <a:lnSpc>
                <a:spcPct val="90000"/>
              </a:lnSpc>
              <a:spcBef>
                <a:spcPct val="0"/>
              </a:spcBef>
              <a:spcAft>
                <a:spcPct val="0"/>
              </a:spcAft>
              <a:buClrTx/>
              <a:buSzTx/>
              <a:tabLst/>
            </a:pPr>
            <a:r>
              <a:rPr lang="ru-RU" sz="1700" b="1" dirty="0" smtClean="0">
                <a:ln/>
                <a:solidFill>
                  <a:srgbClr val="C00000"/>
                </a:solidFill>
                <a:latin typeface="Monotype Corsiva" pitchFamily="66" charset="0"/>
              </a:rPr>
              <a:t>Нравилось ли Вам учить выпускников?</a:t>
            </a:r>
          </a:p>
          <a:p>
            <a:pPr marR="0" lvl="0" indent="457200" algn="just" fontAlgn="base">
              <a:lnSpc>
                <a:spcPct val="100000"/>
              </a:lnSpc>
              <a:spcBef>
                <a:spcPct val="0"/>
              </a:spcBef>
              <a:spcAft>
                <a:spcPct val="0"/>
              </a:spcAft>
              <a:buClrTx/>
              <a:buSzTx/>
              <a:tabLst/>
            </a:pPr>
            <a:r>
              <a:rPr lang="ru-RU" sz="1400" dirty="0" smtClean="0">
                <a:ln/>
                <a:latin typeface="Monotype Corsiva" pitchFamily="66" charset="0"/>
              </a:rPr>
              <a:t>Эти ребята были думающими учениками. А таких учеников всегда учить легко и интересно.</a:t>
            </a:r>
          </a:p>
        </p:txBody>
      </p:sp>
      <p:sp>
        <p:nvSpPr>
          <p:cNvPr id="22532" name="Rectangle 4"/>
          <p:cNvSpPr>
            <a:spLocks noChangeArrowheads="1"/>
          </p:cNvSpPr>
          <p:nvPr/>
        </p:nvSpPr>
        <p:spPr bwMode="auto">
          <a:xfrm>
            <a:off x="357158" y="4338196"/>
            <a:ext cx="7786742" cy="15481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42900" fontAlgn="base">
              <a:lnSpc>
                <a:spcPct val="90000"/>
              </a:lnSpc>
              <a:spcBef>
                <a:spcPct val="0"/>
              </a:spcBef>
              <a:spcAft>
                <a:spcPct val="0"/>
              </a:spcAft>
            </a:pPr>
            <a:r>
              <a:rPr lang="ru-RU" sz="1700" b="1" dirty="0" smtClean="0">
                <a:ln/>
                <a:solidFill>
                  <a:srgbClr val="C00000"/>
                </a:solidFill>
                <a:latin typeface="Monotype Corsiva" pitchFamily="66" charset="0"/>
              </a:rPr>
              <a:t>Какие слова Вы бы хотели сказать выпускникам?</a:t>
            </a:r>
          </a:p>
          <a:p>
            <a:pPr marL="0" marR="0" lvl="0" indent="0" algn="l" defTabSz="914400" rtl="0" eaLnBrk="1" fontAlgn="base" latinLnBrk="0" hangingPunct="1">
              <a:lnSpc>
                <a:spcPct val="100000"/>
              </a:lnSpc>
              <a:spcBef>
                <a:spcPct val="0"/>
              </a:spcBef>
              <a:spcAft>
                <a:spcPct val="0"/>
              </a:spcAft>
              <a:buClrTx/>
              <a:buSzTx/>
              <a:tabLst/>
            </a:pPr>
            <a:endParaRPr kumimoji="0" lang="ru-RU" sz="8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sz="1400" dirty="0" smtClean="0">
                <a:ln/>
                <a:latin typeface="Monotype Corsiva" pitchFamily="66" charset="0"/>
              </a:rPr>
              <a:t>Дорогие мои выпускники!</a:t>
            </a:r>
          </a:p>
          <a:p>
            <a:pPr marL="0" marR="0" lvl="0" indent="0" algn="just" defTabSz="914400" rtl="0" eaLnBrk="0" fontAlgn="base" latinLnBrk="0" hangingPunct="0">
              <a:lnSpc>
                <a:spcPct val="100000"/>
              </a:lnSpc>
              <a:spcBef>
                <a:spcPct val="0"/>
              </a:spcBef>
              <a:spcAft>
                <a:spcPct val="0"/>
              </a:spcAft>
              <a:buClrTx/>
              <a:buSzTx/>
              <a:buFontTx/>
              <a:buNone/>
              <a:tabLst/>
            </a:pPr>
            <a:r>
              <a:rPr lang="ru-RU" sz="1400" dirty="0" smtClean="0">
                <a:ln/>
                <a:latin typeface="Monotype Corsiva" pitchFamily="66" charset="0"/>
              </a:rPr>
              <a:t>         В вашей жизни наступают большие перемены. Впереди долгожданная взрослость, самостоятельность. Очень хочется пожелать вам, чтобы ваши мечты сбылись, планы осуществились, и вы достигли в своей жизни всего, о чём мечтаете сейчас.</a:t>
            </a:r>
          </a:p>
          <a:p>
            <a:pPr indent="-342900" fontAlgn="base">
              <a:lnSpc>
                <a:spcPct val="90000"/>
              </a:lnSpc>
              <a:spcBef>
                <a:spcPct val="0"/>
              </a:spcBef>
              <a:spcAft>
                <a:spcPct val="0"/>
              </a:spcAft>
              <a:buFontTx/>
              <a:buNone/>
            </a:pPr>
            <a:r>
              <a:rPr lang="ru-RU" sz="1400" b="1" dirty="0" smtClean="0">
                <a:ln/>
                <a:solidFill>
                  <a:srgbClr val="C00000"/>
                </a:solidFill>
                <a:latin typeface="Monotype Corsiva" pitchFamily="66" charset="0"/>
              </a:rPr>
              <a:t>                                                                                                                                                </a:t>
            </a:r>
            <a:r>
              <a:rPr lang="ru-RU" sz="1700" b="1" dirty="0" err="1" smtClean="0">
                <a:ln/>
                <a:solidFill>
                  <a:srgbClr val="C00000"/>
                </a:solidFill>
                <a:latin typeface="Monotype Corsiva" pitchFamily="66" charset="0"/>
              </a:rPr>
              <a:t>Городная</a:t>
            </a:r>
            <a:r>
              <a:rPr lang="ru-RU" sz="1700" b="1" dirty="0" smtClean="0">
                <a:ln/>
                <a:solidFill>
                  <a:srgbClr val="C00000"/>
                </a:solidFill>
                <a:latin typeface="Monotype Corsiva" pitchFamily="66" charset="0"/>
              </a:rPr>
              <a:t> О.С.</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rot="21192059">
            <a:off x="1365140" y="3744015"/>
            <a:ext cx="3005290" cy="1960936"/>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57200" y="274638"/>
            <a:ext cx="8229600" cy="706090"/>
          </a:xfrm>
        </p:spPr>
        <p:txBody>
          <a:bodyPr>
            <a:normAutofit/>
          </a:bodyPr>
          <a:lstStyle/>
          <a:p>
            <a:r>
              <a:rPr lang="ru-RU" sz="4000" b="1" dirty="0" smtClean="0">
                <a:ln/>
                <a:solidFill>
                  <a:srgbClr val="FF0000"/>
                </a:solidFill>
                <a:effectLst>
                  <a:outerShdw blurRad="38100" dist="38100" dir="2700000" algn="tl">
                    <a:srgbClr val="000000">
                      <a:alpha val="43137"/>
                    </a:srgbClr>
                  </a:outerShdw>
                </a:effectLst>
                <a:latin typeface="Monotype Corsiva" pitchFamily="66" charset="0"/>
              </a:rPr>
              <a:t>Такими вы были …</a:t>
            </a:r>
            <a:endParaRPr lang="ru-RU" sz="4000" b="1" dirty="0">
              <a:ln/>
              <a:solidFill>
                <a:srgbClr val="FF0000"/>
              </a:solidFill>
              <a:effectLst>
                <a:outerShdw blurRad="38100" dist="38100" dir="2700000" algn="tl">
                  <a:srgbClr val="000000">
                    <a:alpha val="43137"/>
                  </a:srgbClr>
                </a:outerShdw>
              </a:effectLst>
              <a:latin typeface="Monotype Corsiva" pitchFamily="66" charset="0"/>
            </a:endParaRPr>
          </a:p>
        </p:txBody>
      </p:sp>
      <p:pic>
        <p:nvPicPr>
          <p:cNvPr id="23553" name="Picture 1"/>
          <p:cNvPicPr>
            <a:picLocks noGrp="1" noChangeAspect="1" noChangeArrowheads="1"/>
          </p:cNvPicPr>
          <p:nvPr>
            <p:ph idx="1"/>
          </p:nvPr>
        </p:nvPicPr>
        <p:blipFill>
          <a:blip r:embed="rId3" cstate="print"/>
          <a:srcRect/>
          <a:stretch>
            <a:fillRect/>
          </a:stretch>
        </p:blipFill>
        <p:spPr bwMode="auto">
          <a:xfrm rot="20784021">
            <a:off x="201849" y="1461635"/>
            <a:ext cx="3114501" cy="2088232"/>
          </a:xfrm>
          <a:prstGeom prst="rect">
            <a:avLst/>
          </a:prstGeom>
          <a:ln>
            <a:noFill/>
          </a:ln>
          <a:effectLst>
            <a:outerShdw blurRad="292100" dist="139700" dir="2700000" algn="tl" rotWithShape="0">
              <a:srgbClr val="333333">
                <a:alpha val="65000"/>
              </a:srgbClr>
            </a:outerShdw>
          </a:effectLst>
        </p:spPr>
      </p:pic>
      <p:pic>
        <p:nvPicPr>
          <p:cNvPr id="23555" name="Picture 3"/>
          <p:cNvPicPr>
            <a:picLocks noChangeAspect="1" noChangeArrowheads="1"/>
          </p:cNvPicPr>
          <p:nvPr/>
        </p:nvPicPr>
        <p:blipFill>
          <a:blip r:embed="rId4" cstate="print"/>
          <a:srcRect/>
          <a:stretch>
            <a:fillRect/>
          </a:stretch>
        </p:blipFill>
        <p:spPr bwMode="auto">
          <a:xfrm>
            <a:off x="3419872" y="1052736"/>
            <a:ext cx="2613194" cy="1825512"/>
          </a:xfrm>
          <a:prstGeom prst="rect">
            <a:avLst/>
          </a:prstGeom>
          <a:noFill/>
          <a:ln w="9525">
            <a:noFill/>
            <a:miter lim="800000"/>
            <a:headEnd/>
            <a:tailEnd/>
          </a:ln>
          <a:effectLst/>
        </p:spPr>
      </p:pic>
      <p:pic>
        <p:nvPicPr>
          <p:cNvPr id="23556" name="Picture 4"/>
          <p:cNvPicPr>
            <a:picLocks noChangeAspect="1" noChangeArrowheads="1"/>
          </p:cNvPicPr>
          <p:nvPr/>
        </p:nvPicPr>
        <p:blipFill>
          <a:blip r:embed="rId5" cstate="print"/>
          <a:srcRect/>
          <a:stretch>
            <a:fillRect/>
          </a:stretch>
        </p:blipFill>
        <p:spPr bwMode="auto">
          <a:xfrm rot="6255752">
            <a:off x="6482981" y="1041965"/>
            <a:ext cx="2049611" cy="2855487"/>
          </a:xfrm>
          <a:prstGeom prst="rect">
            <a:avLst/>
          </a:prstGeom>
          <a:noFill/>
          <a:ln w="9525">
            <a:noFill/>
            <a:miter lim="800000"/>
            <a:headEnd/>
            <a:tailEnd/>
          </a:ln>
          <a:effectLst/>
        </p:spPr>
      </p:pic>
      <p:pic>
        <p:nvPicPr>
          <p:cNvPr id="23557" name="Picture 5"/>
          <p:cNvPicPr>
            <a:picLocks noChangeAspect="1" noChangeArrowheads="1"/>
          </p:cNvPicPr>
          <p:nvPr/>
        </p:nvPicPr>
        <p:blipFill>
          <a:blip r:embed="rId6" cstate="print"/>
          <a:srcRect/>
          <a:stretch>
            <a:fillRect/>
          </a:stretch>
        </p:blipFill>
        <p:spPr bwMode="auto">
          <a:xfrm rot="835066">
            <a:off x="4847883" y="3593138"/>
            <a:ext cx="2811090" cy="2038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7422" y="274638"/>
            <a:ext cx="4786346" cy="582594"/>
          </a:xfrm>
        </p:spPr>
        <p:txBody>
          <a:bodyPr>
            <a:normAutofit fontScale="90000"/>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rPr>
              <a:t>Кем быть?</a:t>
            </a:r>
          </a:p>
        </p:txBody>
      </p:sp>
      <p:sp>
        <p:nvSpPr>
          <p:cNvPr id="3" name="Содержимое 2"/>
          <p:cNvSpPr>
            <a:spLocks noGrp="1"/>
          </p:cNvSpPr>
          <p:nvPr>
            <p:ph idx="1"/>
          </p:nvPr>
        </p:nvSpPr>
        <p:spPr>
          <a:xfrm>
            <a:off x="3571868" y="857233"/>
            <a:ext cx="5257808" cy="2143140"/>
          </a:xfrm>
        </p:spPr>
        <p:txBody>
          <a:bodyPr>
            <a:noAutofit/>
          </a:bodyPr>
          <a:lstStyle/>
          <a:p>
            <a:pPr indent="342900" algn="just">
              <a:buNone/>
            </a:pPr>
            <a:r>
              <a:rPr lang="ru-RU" sz="1400" dirty="0" smtClean="0">
                <a:ln/>
                <a:latin typeface="Monotype Corsiva" pitchFamily="66" charset="0"/>
              </a:rPr>
              <a:t>У человека всегда есть выбор. Вот только какую работу лучше выбрать? Профессий на свете много: одни «молчаливые», другие «разговорчивые». </a:t>
            </a:r>
          </a:p>
          <a:p>
            <a:pPr indent="342900" algn="just">
              <a:buNone/>
            </a:pPr>
            <a:r>
              <a:rPr lang="ru-RU" sz="1400" dirty="0" smtClean="0">
                <a:ln/>
                <a:latin typeface="Monotype Corsiva" pitchFamily="66" charset="0"/>
              </a:rPr>
              <a:t>Возьмем, к примеру, сварщика. Ему разговоры ни к чему: болтая дела не сваришь. Или вот плотник: одними разговорами ни стол не сколотить, ни табурет. Маляру слова тоже не помогут дверь или забор выкрасить. </a:t>
            </a:r>
          </a:p>
          <a:p>
            <a:pPr indent="342900" algn="just">
              <a:buNone/>
            </a:pPr>
            <a:r>
              <a:rPr lang="ru-RU" sz="1400" dirty="0" smtClean="0">
                <a:ln/>
                <a:latin typeface="Monotype Corsiva" pitchFamily="66" charset="0"/>
              </a:rPr>
              <a:t>Все эти мастера не словами, а делом славятся. Эти работы по плечу и немому.  </a:t>
            </a:r>
          </a:p>
          <a:p>
            <a:pPr indent="342900" algn="r">
              <a:buNone/>
            </a:pPr>
            <a:endParaRPr lang="ru-RU" sz="1400" b="1" dirty="0" smtClean="0">
              <a:ln/>
              <a:solidFill>
                <a:srgbClr val="C00000"/>
              </a:solidFill>
              <a:latin typeface="Monotype Corsiva" pitchFamily="66" charset="0"/>
            </a:endParaRPr>
          </a:p>
          <a:p>
            <a:pPr indent="342900" algn="r">
              <a:buNone/>
            </a:pPr>
            <a:endParaRPr lang="ru-RU" sz="1400" b="1" dirty="0" smtClean="0">
              <a:ln/>
              <a:solidFill>
                <a:srgbClr val="C00000"/>
              </a:solidFill>
              <a:latin typeface="Monotype Corsiva" pitchFamily="66" charset="0"/>
            </a:endParaRPr>
          </a:p>
          <a:p>
            <a:pPr indent="342900" algn="r">
              <a:buNone/>
            </a:pPr>
            <a:endParaRPr lang="ru-RU" sz="1400" b="1" dirty="0" smtClean="0">
              <a:ln/>
              <a:solidFill>
                <a:srgbClr val="C00000"/>
              </a:solidFill>
              <a:latin typeface="Monotype Corsiva"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928662" y="714356"/>
            <a:ext cx="2657256" cy="2397383"/>
          </a:xfrm>
          <a:prstGeom prst="rect">
            <a:avLst/>
          </a:prstGeom>
          <a:ln>
            <a:noFill/>
          </a:ln>
          <a:effectLst>
            <a:softEdge rad="112500"/>
          </a:effectLst>
        </p:spPr>
      </p:pic>
      <p:sp>
        <p:nvSpPr>
          <p:cNvPr id="6" name="TextBox 5"/>
          <p:cNvSpPr txBox="1"/>
          <p:nvPr/>
        </p:nvSpPr>
        <p:spPr>
          <a:xfrm>
            <a:off x="428596" y="3071810"/>
            <a:ext cx="8429684" cy="2419124"/>
          </a:xfrm>
          <a:prstGeom prst="rect">
            <a:avLst/>
          </a:prstGeom>
          <a:noFill/>
        </p:spPr>
        <p:txBody>
          <a:bodyPr wrap="square" rtlCol="0">
            <a:spAutoFit/>
          </a:bodyPr>
          <a:lstStyle/>
          <a:p>
            <a:pPr marL="342900" indent="342900" algn="just">
              <a:spcBef>
                <a:spcPct val="20000"/>
              </a:spcBef>
            </a:pPr>
            <a:r>
              <a:rPr lang="ru-RU" sz="1400" dirty="0" smtClean="0">
                <a:ln/>
                <a:latin typeface="Monotype Corsiva" pitchFamily="66" charset="0"/>
              </a:rPr>
              <a:t>Но есть и такие профессии,  где без красивой и правильной речи не обойтись. Самая «Разговорчивая»  профессия, по –моему, логопед.  Он лечит проблемную  речь. Много различных упражнений, игр и приспособлений  в запасе у логопеда, чтобы научить ребят правильно выговаривать сложные для них звуки.</a:t>
            </a:r>
          </a:p>
          <a:p>
            <a:pPr marL="342900" indent="342900" algn="just">
              <a:spcBef>
                <a:spcPct val="20000"/>
              </a:spcBef>
            </a:pPr>
            <a:r>
              <a:rPr lang="ru-RU" sz="1400" dirty="0" smtClean="0">
                <a:ln/>
                <a:latin typeface="Monotype Corsiva" pitchFamily="66" charset="0"/>
              </a:rPr>
              <a:t>Или, например, работа психолога: выслушать человека, понять его проблему, поддержать и оказать психологическую помощь.  А лечит психолог, конечно словом.</a:t>
            </a:r>
          </a:p>
          <a:p>
            <a:pPr marL="342900" indent="342900" algn="just">
              <a:spcBef>
                <a:spcPct val="20000"/>
              </a:spcBef>
            </a:pPr>
            <a:r>
              <a:rPr lang="ru-RU" sz="1400" dirty="0" smtClean="0">
                <a:ln/>
                <a:latin typeface="Monotype Corsiva" pitchFamily="66" charset="0"/>
              </a:rPr>
              <a:t>«Разговорчивыми» можно назвать и такие профессии: учитель, воспитатель, режиссер, актер, переводчик, журналист, продавец, капитан корабля…Долго  можно продолжать.</a:t>
            </a:r>
          </a:p>
          <a:p>
            <a:pPr marL="342900" indent="342900" algn="just">
              <a:spcBef>
                <a:spcPct val="20000"/>
              </a:spcBef>
            </a:pPr>
            <a:r>
              <a:rPr lang="ru-RU" sz="1400" dirty="0" smtClean="0">
                <a:ln/>
                <a:latin typeface="Monotype Corsiva" pitchFamily="66" charset="0"/>
              </a:rPr>
              <a:t>Я думаю, что работу лучше выбирать по душе и по характеру. Молчаливому  человеку  трудно много разговаривать, разговорчивому ещё труднее долго молчать.</a:t>
            </a:r>
          </a:p>
          <a:p>
            <a:pPr marL="342900" indent="342900" algn="just">
              <a:spcBef>
                <a:spcPct val="20000"/>
              </a:spcBef>
            </a:pPr>
            <a:r>
              <a:rPr lang="ru-RU" sz="1400" b="1" dirty="0" smtClean="0">
                <a:ln/>
                <a:solidFill>
                  <a:srgbClr val="C00000"/>
                </a:solidFill>
                <a:latin typeface="Monotype Corsiva" pitchFamily="66" charset="0"/>
              </a:rPr>
              <a:t>                                                                                                           </a:t>
            </a:r>
            <a:r>
              <a:rPr lang="ru-RU" sz="1400" b="1" dirty="0" err="1" smtClean="0">
                <a:ln/>
                <a:solidFill>
                  <a:srgbClr val="C00000"/>
                </a:solidFill>
                <a:latin typeface="Monotype Corsiva" pitchFamily="66" charset="0"/>
              </a:rPr>
              <a:t>Андрощук</a:t>
            </a:r>
            <a:r>
              <a:rPr lang="ru-RU" sz="1400" b="1" dirty="0" smtClean="0">
                <a:ln/>
                <a:solidFill>
                  <a:srgbClr val="C00000"/>
                </a:solidFill>
                <a:latin typeface="Monotype Corsiva" pitchFamily="66" charset="0"/>
              </a:rPr>
              <a:t> Слава (</a:t>
            </a:r>
            <a:r>
              <a:rPr lang="ru-RU" sz="1400" b="1" dirty="0" err="1" smtClean="0">
                <a:ln/>
                <a:solidFill>
                  <a:srgbClr val="C00000"/>
                </a:solidFill>
                <a:latin typeface="Monotype Corsiva" pitchFamily="66" charset="0"/>
              </a:rPr>
              <a:t>з</a:t>
            </a:r>
            <a:r>
              <a:rPr lang="ru-RU" sz="1400" b="1" dirty="0" smtClean="0">
                <a:ln/>
                <a:solidFill>
                  <a:srgbClr val="C00000"/>
                </a:solidFill>
                <a:latin typeface="Monotype Corsiva" pitchFamily="66" charset="0"/>
              </a:rPr>
              <a:t> класс)</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404664"/>
            <a:ext cx="7848872" cy="620688"/>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Дорогие мои выпускники 11 класса, дорогие мои дети! </a:t>
            </a:r>
            <a:b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br>
            <a:endParaRPr lang="ru-RU" sz="2800" b="1" dirty="0">
              <a:ln/>
              <a:solidFill>
                <a:srgbClr val="FF0000"/>
              </a:solidFill>
              <a:effectLst>
                <a:outerShdw blurRad="38100" dist="38100" dir="2700000" algn="tl">
                  <a:srgbClr val="000000">
                    <a:alpha val="43137"/>
                  </a:srgbClr>
                </a:outerShdw>
              </a:effectLst>
              <a:latin typeface="Monotype Corsiva" pitchFamily="66" charset="0"/>
              <a:ea typeface="+mn-ea"/>
              <a:cs typeface="+mn-cs"/>
            </a:endParaRPr>
          </a:p>
        </p:txBody>
      </p:sp>
      <p:sp>
        <p:nvSpPr>
          <p:cNvPr id="4" name="Подзаголовок 3"/>
          <p:cNvSpPr>
            <a:spLocks noGrp="1"/>
          </p:cNvSpPr>
          <p:nvPr>
            <p:ph type="subTitle" idx="1"/>
          </p:nvPr>
        </p:nvSpPr>
        <p:spPr>
          <a:xfrm>
            <a:off x="2555776" y="692696"/>
            <a:ext cx="6336704" cy="3096344"/>
          </a:xfrm>
        </p:spPr>
        <p:txBody>
          <a:bodyPr>
            <a:noAutofit/>
          </a:bodyPr>
          <a:lstStyle/>
          <a:p>
            <a:pPr indent="457200" algn="just">
              <a:spcBef>
                <a:spcPct val="0"/>
              </a:spcBef>
            </a:pPr>
            <a:r>
              <a:rPr lang="ru-RU" sz="1400" dirty="0" smtClean="0">
                <a:ln/>
                <a:solidFill>
                  <a:schemeClr val="tx1"/>
                </a:solidFill>
                <a:latin typeface="Monotype Corsiva" pitchFamily="66" charset="0"/>
              </a:rPr>
              <a:t>Семь лет, семь долгих, трудных лет я рядом с вами, с 5 – го класса… и до выпуска. Это  - большой отрезок пути под названием «жизнь».  Это много бессонных ночей, слёз, нервов, но и много радости,  счастья от общения с вами, от случившихся удач, от ваших успехов. Большая часть моего сердца навсегда отдана вам, в вас вложено, и частица моей души. И я знаю, я верю, что вы тоже ко мне неравнодушны.  </a:t>
            </a:r>
          </a:p>
          <a:p>
            <a:pPr indent="457200" algn="just">
              <a:spcBef>
                <a:spcPct val="0"/>
              </a:spcBef>
            </a:pPr>
            <a:r>
              <a:rPr lang="ru-RU" sz="1400" dirty="0" smtClean="0">
                <a:ln/>
                <a:solidFill>
                  <a:schemeClr val="tx1"/>
                </a:solidFill>
                <a:latin typeface="Monotype Corsiva" pitchFamily="66" charset="0"/>
              </a:rPr>
              <a:t>Поверьте, я многое помню из того, что произошло с нами за эти семь лет. Помню вас маленькими, наивными пятиклашками, которые достались мне осенью 2007 года. А вы помните, как любили вы играть в разноцветные стеклянные шарики и даже строили для них «дом» всем классом? Помню ваши ссоры и первые драки, и стену кабинета, проломленную партой (это потому, что «могучий» Саша Т. мог поднять над головой не только стул, но и целую парту). </a:t>
            </a:r>
          </a:p>
          <a:p>
            <a:pPr indent="457200" algn="just">
              <a:spcBef>
                <a:spcPct val="0"/>
              </a:spcBef>
            </a:pPr>
            <a:r>
              <a:rPr lang="ru-RU" sz="1400" dirty="0" smtClean="0">
                <a:ln/>
                <a:solidFill>
                  <a:schemeClr val="tx1"/>
                </a:solidFill>
                <a:latin typeface="Monotype Corsiva" pitchFamily="66" charset="0"/>
              </a:rPr>
              <a:t>Помню, как мы с вами ставили сказки на английском и как много, активно и талантливо играли вы в школьном театре. А как азартно танцевали на школьной сцене в конкурсе «Танцы с учителями»! Помните,  наш шуточный танец с тазиками «Большая стирка»?</a:t>
            </a:r>
          </a:p>
          <a:p>
            <a:pPr indent="457200" algn="just">
              <a:spcBef>
                <a:spcPct val="0"/>
              </a:spcBef>
            </a:pPr>
            <a:endParaRPr lang="ru-RU" sz="1400" dirty="0" smtClean="0">
              <a:ln/>
              <a:solidFill>
                <a:schemeClr val="tx1"/>
              </a:solidFill>
              <a:latin typeface="Monotype Corsiva" pitchFamily="66" charset="0"/>
            </a:endParaRPr>
          </a:p>
          <a:p>
            <a:pPr indent="457200" algn="just">
              <a:spcBef>
                <a:spcPct val="0"/>
              </a:spcBef>
            </a:pPr>
            <a:endParaRPr lang="ru-RU" sz="1400" dirty="0" smtClean="0">
              <a:ln/>
              <a:solidFill>
                <a:schemeClr val="tx1"/>
              </a:solidFill>
              <a:latin typeface="Monotype Corsiva" pitchFamily="66" charset="0"/>
            </a:endParaRPr>
          </a:p>
        </p:txBody>
      </p:sp>
      <p:pic>
        <p:nvPicPr>
          <p:cNvPr id="2050" name="Picture 2" descr="J:\выпускник 2014\HA4K6545.JPG"/>
          <p:cNvPicPr>
            <a:picLocks noChangeAspect="1" noChangeArrowheads="1"/>
          </p:cNvPicPr>
          <p:nvPr/>
        </p:nvPicPr>
        <p:blipFill>
          <a:blip r:embed="rId2" cstate="print"/>
          <a:srcRect t="26735" r="-257" b="3456"/>
          <a:stretch>
            <a:fillRect/>
          </a:stretch>
        </p:blipFill>
        <p:spPr bwMode="auto">
          <a:xfrm>
            <a:off x="179512" y="980728"/>
            <a:ext cx="2481978" cy="2592288"/>
          </a:xfrm>
          <a:prstGeom prst="rect">
            <a:avLst/>
          </a:prstGeom>
          <a:ln>
            <a:noFill/>
          </a:ln>
          <a:effectLst>
            <a:softEdge rad="112500"/>
          </a:effectLst>
        </p:spPr>
      </p:pic>
      <p:sp>
        <p:nvSpPr>
          <p:cNvPr id="6" name="TextBox 5"/>
          <p:cNvSpPr txBox="1"/>
          <p:nvPr/>
        </p:nvSpPr>
        <p:spPr>
          <a:xfrm>
            <a:off x="179512" y="3933056"/>
            <a:ext cx="8712968" cy="2677656"/>
          </a:xfrm>
          <a:prstGeom prst="rect">
            <a:avLst/>
          </a:prstGeom>
          <a:noFill/>
        </p:spPr>
        <p:txBody>
          <a:bodyPr wrap="square" rtlCol="0">
            <a:spAutoFit/>
          </a:bodyPr>
          <a:lstStyle/>
          <a:p>
            <a:pPr indent="457200" algn="just">
              <a:spcBef>
                <a:spcPct val="0"/>
              </a:spcBef>
            </a:pPr>
            <a:r>
              <a:rPr lang="ru-RU" sz="1400" dirty="0" smtClean="0">
                <a:ln/>
                <a:latin typeface="Monotype Corsiva" pitchFamily="66" charset="0"/>
              </a:rPr>
              <a:t>И уж, конечно, поездки с классом в Москву,  Санкт – Петербург, Новосибирск, а также на базы отдыха: Политотдел, Русский лес, - просто незабываемый! </a:t>
            </a:r>
          </a:p>
          <a:p>
            <a:pPr indent="457200" algn="just">
              <a:spcBef>
                <a:spcPct val="0"/>
              </a:spcBef>
            </a:pPr>
            <a:r>
              <a:rPr lang="ru-RU" sz="1400" dirty="0" smtClean="0">
                <a:ln/>
                <a:latin typeface="Monotype Corsiva" pitchFamily="66" charset="0"/>
              </a:rPr>
              <a:t>Да, ребята , много лет прошло… минуло ваше детство и сложный подростковый период. Сейчас вы вступили в свою золотую пору, пору юности! Впереди так много еще неизведанного и интересного: годы студенчества, когда у вас появятся новые друзья, у кого -  то новая любовь, все вы станете овладевать новыми знаниями и выбранными профессиями, ездить на практики и писать курсовые.  Но так хочется, чтобы вы не забывали свою школу,  учителей, школьных друзей, и всегда помнили веселые и приятные моменты вашей школьной жизни. </a:t>
            </a:r>
          </a:p>
          <a:p>
            <a:pPr indent="457200" algn="just">
              <a:spcBef>
                <a:spcPct val="0"/>
              </a:spcBef>
            </a:pPr>
            <a:r>
              <a:rPr lang="ru-RU" sz="1400" dirty="0" smtClean="0">
                <a:ln/>
                <a:latin typeface="Monotype Corsiva" pitchFamily="66" charset="0"/>
              </a:rPr>
              <a:t>Я думаю, всегда найдется, что вспомнить! </a:t>
            </a:r>
          </a:p>
          <a:p>
            <a:pPr indent="457200" algn="just">
              <a:spcBef>
                <a:spcPct val="0"/>
              </a:spcBef>
            </a:pPr>
            <a:r>
              <a:rPr lang="ru-RU" sz="1400" dirty="0" smtClean="0">
                <a:ln/>
                <a:latin typeface="Monotype Corsiva" pitchFamily="66" charset="0"/>
              </a:rPr>
              <a:t>Желаю вам всем удачи на предстоящих экзаменах, легких </a:t>
            </a:r>
            <a:r>
              <a:rPr lang="ru-RU" sz="1400" dirty="0" err="1" smtClean="0">
                <a:ln/>
                <a:latin typeface="Monotype Corsiva" pitchFamily="66" charset="0"/>
              </a:rPr>
              <a:t>КИМов</a:t>
            </a:r>
            <a:r>
              <a:rPr lang="ru-RU" sz="1400" dirty="0" smtClean="0">
                <a:ln/>
                <a:latin typeface="Monotype Corsiva" pitchFamily="66" charset="0"/>
              </a:rPr>
              <a:t>, знакомых вопросов, понятных тем</a:t>
            </a:r>
          </a:p>
          <a:p>
            <a:pPr indent="457200" algn="just">
              <a:spcBef>
                <a:spcPct val="0"/>
              </a:spcBef>
            </a:pPr>
            <a:r>
              <a:rPr lang="ru-RU" sz="1400" dirty="0" smtClean="0">
                <a:ln/>
                <a:latin typeface="Monotype Corsiva" pitchFamily="66" charset="0"/>
              </a:rPr>
              <a:t> сочинений. </a:t>
            </a:r>
          </a:p>
          <a:p>
            <a:pPr indent="457200" algn="just">
              <a:spcBef>
                <a:spcPct val="0"/>
              </a:spcBef>
            </a:pPr>
            <a:r>
              <a:rPr lang="ru-RU" sz="1400" dirty="0" smtClean="0">
                <a:ln/>
                <a:latin typeface="Monotype Corsiva" pitchFamily="66" charset="0"/>
              </a:rPr>
              <a:t>Желаю,  чтобы вы все поступили в выбранные вами ВУЗы. </a:t>
            </a:r>
          </a:p>
          <a:p>
            <a:pPr indent="457200" algn="ctr">
              <a:spcBef>
                <a:spcPct val="0"/>
              </a:spcBef>
            </a:pPr>
            <a:r>
              <a:rPr lang="ru-RU" sz="1400" dirty="0" smtClean="0">
                <a:ln/>
                <a:solidFill>
                  <a:srgbClr val="C00000"/>
                </a:solidFill>
                <a:latin typeface="Monotype Corsiva" pitchFamily="66" charset="0"/>
              </a:rPr>
              <a:t>                                                                                   </a:t>
            </a:r>
            <a:r>
              <a:rPr lang="ru-RU" sz="1400" b="1" dirty="0" smtClean="0">
                <a:ln/>
                <a:solidFill>
                  <a:srgbClr val="C00000"/>
                </a:solidFill>
                <a:effectLst>
                  <a:outerShdw blurRad="38100" dist="38100" dir="2700000" algn="tl">
                    <a:srgbClr val="000000">
                      <a:alpha val="43137"/>
                    </a:srgbClr>
                  </a:outerShdw>
                </a:effectLst>
                <a:latin typeface="Monotype Corsiva" pitchFamily="66" charset="0"/>
              </a:rPr>
              <a:t>     </a:t>
            </a:r>
            <a:r>
              <a:rPr lang="ru-RU" sz="1400" b="1" dirty="0" smtClean="0">
                <a:ln/>
                <a:solidFill>
                  <a:srgbClr val="C00000"/>
                </a:solidFill>
                <a:latin typeface="Monotype Corsiva" pitchFamily="66" charset="0"/>
              </a:rPr>
              <a:t>Ваша Лариса Анатольевна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ln/>
                <a:solidFill>
                  <a:srgbClr val="FF0000"/>
                </a:solidFill>
                <a:effectLst>
                  <a:outerShdw blurRad="38100" dist="38100" dir="2700000" algn="tl">
                    <a:srgbClr val="000000">
                      <a:alpha val="43137"/>
                    </a:srgbClr>
                  </a:outerShdw>
                </a:effectLst>
                <a:latin typeface="Monotype Corsiva" pitchFamily="66" charset="0"/>
              </a:rPr>
              <a:t>Школьные годы чудесные…</a:t>
            </a:r>
            <a:endParaRPr lang="ru-RU" sz="4000" b="1" dirty="0">
              <a:ln/>
              <a:solidFill>
                <a:srgbClr val="FF0000"/>
              </a:solidFill>
              <a:effectLst>
                <a:outerShdw blurRad="38100" dist="38100" dir="2700000" algn="tl">
                  <a:srgbClr val="000000">
                    <a:alpha val="43137"/>
                  </a:srgbClr>
                </a:outerShdw>
              </a:effectLst>
              <a:latin typeface="Monotype Corsiva" pitchFamily="66" charset="0"/>
            </a:endParaRPr>
          </a:p>
        </p:txBody>
      </p:sp>
      <p:pic>
        <p:nvPicPr>
          <p:cNvPr id="4" name="Picture 2" descr="D:\Документы\семья 1\семья 1 003.jpg"/>
          <p:cNvPicPr>
            <a:picLocks noGrp="1" noChangeAspect="1" noChangeArrowheads="1"/>
          </p:cNvPicPr>
          <p:nvPr>
            <p:ph idx="1"/>
          </p:nvPr>
        </p:nvPicPr>
        <p:blipFill>
          <a:blip r:embed="rId2" cstate="print"/>
          <a:srcRect l="13302" t="5682"/>
          <a:stretch>
            <a:fillRect/>
          </a:stretch>
        </p:blipFill>
        <p:spPr bwMode="auto">
          <a:xfrm rot="20672147">
            <a:off x="270759" y="1425537"/>
            <a:ext cx="2986024" cy="2436356"/>
          </a:xfrm>
          <a:prstGeom prst="rect">
            <a:avLst/>
          </a:prstGeom>
          <a:ln>
            <a:noFill/>
          </a:ln>
          <a:effectLst>
            <a:softEdge rad="112500"/>
          </a:effectLst>
        </p:spPr>
      </p:pic>
      <p:pic>
        <p:nvPicPr>
          <p:cNvPr id="5" name="Рисунок 4" descr="H:\Disk\Фотографии\2008-2009\НГ 2009\DSC00433.JPG"/>
          <p:cNvPicPr/>
          <p:nvPr/>
        </p:nvPicPr>
        <p:blipFill>
          <a:blip r:embed="rId3" cstate="print"/>
          <a:srcRect l="1923" t="25962" r="3125"/>
          <a:stretch>
            <a:fillRect/>
          </a:stretch>
        </p:blipFill>
        <p:spPr bwMode="auto">
          <a:xfrm rot="20785192">
            <a:off x="474222" y="4220809"/>
            <a:ext cx="2714644" cy="1928826"/>
          </a:xfrm>
          <a:prstGeom prst="rect">
            <a:avLst/>
          </a:prstGeom>
          <a:ln>
            <a:noFill/>
          </a:ln>
          <a:effectLst>
            <a:softEdge rad="112500"/>
          </a:effectLst>
        </p:spPr>
      </p:pic>
      <p:pic>
        <p:nvPicPr>
          <p:cNvPr id="6" name="Рисунок 5" descr="H:\2 четверть 2013\2 ч 459.jpg"/>
          <p:cNvPicPr/>
          <p:nvPr/>
        </p:nvPicPr>
        <p:blipFill>
          <a:blip r:embed="rId4" cstate="print"/>
          <a:srcRect l="24278" t="30649" r="18029" b="11658"/>
          <a:stretch>
            <a:fillRect/>
          </a:stretch>
        </p:blipFill>
        <p:spPr bwMode="auto">
          <a:xfrm rot="16200000">
            <a:off x="3428992" y="1785926"/>
            <a:ext cx="2714644" cy="1857388"/>
          </a:xfrm>
          <a:prstGeom prst="rect">
            <a:avLst/>
          </a:prstGeom>
          <a:ln>
            <a:noFill/>
          </a:ln>
          <a:effectLst>
            <a:softEdge rad="112500"/>
          </a:effectLst>
        </p:spPr>
      </p:pic>
      <p:pic>
        <p:nvPicPr>
          <p:cNvPr id="7" name="Рисунок 6" descr="H:\Disk\Фотографии\2009-2010\тяжело в учении 2\IMG_4246.jpg"/>
          <p:cNvPicPr/>
          <p:nvPr/>
        </p:nvPicPr>
        <p:blipFill>
          <a:blip r:embed="rId5" cstate="print"/>
          <a:srcRect l="12004" t="8088" r="7048"/>
          <a:stretch>
            <a:fillRect/>
          </a:stretch>
        </p:blipFill>
        <p:spPr bwMode="auto">
          <a:xfrm rot="1109409">
            <a:off x="6692055" y="4446606"/>
            <a:ext cx="2214578" cy="1857388"/>
          </a:xfrm>
          <a:prstGeom prst="rect">
            <a:avLst/>
          </a:prstGeom>
          <a:ln>
            <a:noFill/>
          </a:ln>
          <a:effectLst>
            <a:softEdge rad="112500"/>
          </a:effectLst>
        </p:spPr>
      </p:pic>
      <p:pic>
        <p:nvPicPr>
          <p:cNvPr id="20481" name="Picture 1"/>
          <p:cNvPicPr>
            <a:picLocks noChangeAspect="1" noChangeArrowheads="1"/>
          </p:cNvPicPr>
          <p:nvPr/>
        </p:nvPicPr>
        <p:blipFill>
          <a:blip r:embed="rId6" cstate="print"/>
          <a:srcRect/>
          <a:stretch>
            <a:fillRect/>
          </a:stretch>
        </p:blipFill>
        <p:spPr bwMode="auto">
          <a:xfrm rot="572573">
            <a:off x="6634561" y="1291589"/>
            <a:ext cx="2013356" cy="2643206"/>
          </a:xfrm>
          <a:prstGeom prst="rect">
            <a:avLst/>
          </a:prstGeom>
          <a:ln>
            <a:noFill/>
          </a:ln>
          <a:effectLst>
            <a:softEdge rad="112500"/>
          </a:effectLst>
        </p:spPr>
      </p:pic>
      <p:pic>
        <p:nvPicPr>
          <p:cNvPr id="20483" name="Picture 3"/>
          <p:cNvPicPr>
            <a:picLocks noChangeAspect="1" noChangeArrowheads="1"/>
          </p:cNvPicPr>
          <p:nvPr/>
        </p:nvPicPr>
        <p:blipFill>
          <a:blip r:embed="rId7" cstate="print"/>
          <a:srcRect/>
          <a:stretch>
            <a:fillRect/>
          </a:stretch>
        </p:blipFill>
        <p:spPr bwMode="auto">
          <a:xfrm>
            <a:off x="3428992" y="4143380"/>
            <a:ext cx="2699800" cy="180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95288" y="476250"/>
            <a:ext cx="8425184" cy="800219"/>
          </a:xfrm>
          <a:prstGeom prst="rect">
            <a:avLst/>
          </a:prstGeom>
          <a:noFill/>
          <a:ln w="9525">
            <a:noFill/>
            <a:miter lim="800000"/>
            <a:headEnd/>
            <a:tailEnd/>
          </a:ln>
        </p:spPr>
        <p:txBody>
          <a:bodyPr wrap="square">
            <a:spAutoFit/>
          </a:bodyPr>
          <a:lstStyle/>
          <a:p>
            <a:pPr algn="ctr">
              <a:defRPr/>
            </a:pPr>
            <a:endParaRPr lang="ru-RU" dirty="0">
              <a:latin typeface="Monotype Corsiva" pitchFamily="66" charset="0"/>
            </a:endParaRPr>
          </a:p>
          <a:p>
            <a:pPr algn="ctr">
              <a:defRPr/>
            </a:pPr>
            <a:endParaRPr lang="ru-RU" sz="2800" b="1" i="1" dirty="0">
              <a:latin typeface="Monotype Corsiva" pitchFamily="66" charset="0"/>
            </a:endParaRPr>
          </a:p>
        </p:txBody>
      </p:sp>
      <p:sp>
        <p:nvSpPr>
          <p:cNvPr id="3" name="Заголовок 2"/>
          <p:cNvSpPr>
            <a:spLocks noGrp="1"/>
          </p:cNvSpPr>
          <p:nvPr>
            <p:ph type="ctrTitle"/>
          </p:nvPr>
        </p:nvSpPr>
        <p:spPr>
          <a:xfrm>
            <a:off x="899592" y="260648"/>
            <a:ext cx="6552728" cy="432048"/>
          </a:xfrm>
        </p:spPr>
        <p:txBody>
          <a:bodyPr>
            <a:noAutofit/>
          </a:bodyPr>
          <a:lstStyle/>
          <a:p>
            <a:r>
              <a:rPr lang="ru-RU" sz="2800"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Какими я запомню сегодняшних выпускников?</a:t>
            </a:r>
          </a:p>
        </p:txBody>
      </p:sp>
      <p:sp>
        <p:nvSpPr>
          <p:cNvPr id="4" name="Подзаголовок 3"/>
          <p:cNvSpPr>
            <a:spLocks noGrp="1"/>
          </p:cNvSpPr>
          <p:nvPr>
            <p:ph type="subTitle" idx="1"/>
          </p:nvPr>
        </p:nvSpPr>
        <p:spPr>
          <a:xfrm>
            <a:off x="179512" y="764704"/>
            <a:ext cx="7120880" cy="1752600"/>
          </a:xfrm>
        </p:spPr>
        <p:txBody>
          <a:bodyPr>
            <a:normAutofit fontScale="25000" lnSpcReduction="20000"/>
          </a:bodyPr>
          <a:lstStyle/>
          <a:p>
            <a:pPr indent="457200" algn="just">
              <a:spcBef>
                <a:spcPct val="0"/>
              </a:spcBef>
            </a:pPr>
            <a:r>
              <a:rPr lang="ru-RU" sz="5600" dirty="0" smtClean="0">
                <a:ln/>
                <a:solidFill>
                  <a:schemeClr val="tx1"/>
                </a:solidFill>
                <a:latin typeface="Monotype Corsiva" pitchFamily="66" charset="0"/>
              </a:rPr>
              <a:t>Самой симпатичной чертой в этих ребятах всегда была их легкость на подъем и креативность.</a:t>
            </a:r>
          </a:p>
          <a:p>
            <a:pPr indent="457200" algn="just">
              <a:spcBef>
                <a:spcPct val="0"/>
              </a:spcBef>
            </a:pPr>
            <a:r>
              <a:rPr lang="ru-RU" sz="5600" dirty="0" smtClean="0">
                <a:ln/>
                <a:solidFill>
                  <a:schemeClr val="tx1"/>
                </a:solidFill>
                <a:latin typeface="Monotype Corsiva" pitchFamily="66" charset="0"/>
              </a:rPr>
              <a:t>Они всегда с удовольствием брались за творческие задания. Сочиняли стихи, писали сказки, пародии, придумывали  «ужасные» страшилки; они разыгрывали мини-спектакли с  одним актером, используя только звукоподражания ,изображая открывающуюся дверь, старый патефон, скрипящий диван, разъяренную кошку; использовали только междометия, передавая «разговор» двух глух (все лежали от смеха); размышляли над серьезными вопросами, создавали лирические описания. Главное, что они всегда с неподдельным интересом и дружелюбием выслушивали друг друга, поддерживая тех, кто стеснялся представлять свои опусы.  Только из их работ можно было бы сделать очередной выпуск«Мира глазами ребенка» -- нашего школьного сборника. </a:t>
            </a:r>
          </a:p>
        </p:txBody>
      </p:sp>
      <p:pic>
        <p:nvPicPr>
          <p:cNvPr id="3074" name="Picture 2" descr="J:\выпускник 2014\HA4K6578.JPG"/>
          <p:cNvPicPr>
            <a:picLocks noChangeAspect="1" noChangeArrowheads="1"/>
          </p:cNvPicPr>
          <p:nvPr/>
        </p:nvPicPr>
        <p:blipFill>
          <a:blip r:embed="rId2" cstate="print"/>
          <a:srcRect l="8657" t="10188" r="4063"/>
          <a:stretch>
            <a:fillRect/>
          </a:stretch>
        </p:blipFill>
        <p:spPr bwMode="auto">
          <a:xfrm>
            <a:off x="7308304" y="188640"/>
            <a:ext cx="1656184" cy="2232248"/>
          </a:xfrm>
          <a:prstGeom prst="rect">
            <a:avLst/>
          </a:prstGeom>
          <a:ln>
            <a:noFill/>
          </a:ln>
          <a:effectLst>
            <a:softEdge rad="112500"/>
          </a:effectLst>
        </p:spPr>
      </p:pic>
      <p:sp>
        <p:nvSpPr>
          <p:cNvPr id="6" name="TextBox 5"/>
          <p:cNvSpPr txBox="1"/>
          <p:nvPr/>
        </p:nvSpPr>
        <p:spPr>
          <a:xfrm>
            <a:off x="179512" y="2348880"/>
            <a:ext cx="8784976" cy="3539430"/>
          </a:xfrm>
          <a:prstGeom prst="rect">
            <a:avLst/>
          </a:prstGeom>
          <a:noFill/>
        </p:spPr>
        <p:txBody>
          <a:bodyPr wrap="square" rtlCol="0">
            <a:spAutoFit/>
          </a:bodyPr>
          <a:lstStyle/>
          <a:p>
            <a:pPr algn="just">
              <a:lnSpc>
                <a:spcPct val="80000"/>
              </a:lnSpc>
              <a:spcBef>
                <a:spcPct val="0"/>
              </a:spcBef>
            </a:pPr>
            <a:r>
              <a:rPr lang="ru-RU" sz="1400" dirty="0" smtClean="0">
                <a:ln/>
                <a:latin typeface="Monotype Corsiva" pitchFamily="66" charset="0"/>
              </a:rPr>
              <a:t>Помню их «Ромео и Джульетту», блестящую «Семейную стирку», где девчонки-«жены» и мальчишки –«мужья» вместе с  </a:t>
            </a:r>
            <a:r>
              <a:rPr lang="ru-RU" sz="1400" dirty="0" err="1" smtClean="0">
                <a:ln/>
                <a:latin typeface="Monotype Corsiva" pitchFamily="66" charset="0"/>
              </a:rPr>
              <a:t>мамками-свекровками</a:t>
            </a:r>
            <a:r>
              <a:rPr lang="ru-RU" sz="1400" dirty="0" smtClean="0">
                <a:ln/>
                <a:latin typeface="Monotype Corsiva" pitchFamily="66" charset="0"/>
              </a:rPr>
              <a:t>  (О.М.,Л.А. и Н.А.) раз веселили весь зал своей колоритностью и энтузиазмом.</a:t>
            </a:r>
          </a:p>
          <a:p>
            <a:pPr algn="just">
              <a:lnSpc>
                <a:spcPct val="80000"/>
              </a:lnSpc>
              <a:spcBef>
                <a:spcPct val="0"/>
              </a:spcBef>
            </a:pPr>
            <a:r>
              <a:rPr lang="ru-RU" sz="1400" dirty="0" smtClean="0">
                <a:ln/>
                <a:latin typeface="Monotype Corsiva" pitchFamily="66" charset="0"/>
              </a:rPr>
              <a:t>               Они рано и быстро «проскочили» тот этап подросткового возраста, когда дети бунтуют и «бузят», особенно девочки. С  7 класса вопросов дисциплины у нас практически  не поднималось. Поэтому в классе я всегда чувствовала себя комфортно: можно было и </a:t>
            </a:r>
            <a:r>
              <a:rPr lang="ru-RU" sz="1400" dirty="0" err="1" smtClean="0">
                <a:ln/>
                <a:latin typeface="Monotype Corsiva" pitchFamily="66" charset="0"/>
              </a:rPr>
              <a:t>поюморить</a:t>
            </a:r>
            <a:r>
              <a:rPr lang="ru-RU" sz="1400" dirty="0" smtClean="0">
                <a:ln/>
                <a:latin typeface="Monotype Corsiva" pitchFamily="66" charset="0"/>
              </a:rPr>
              <a:t>, </a:t>
            </a:r>
            <a:r>
              <a:rPr lang="ru-RU" sz="1400" dirty="0" err="1" smtClean="0">
                <a:ln/>
                <a:latin typeface="Monotype Corsiva" pitchFamily="66" charset="0"/>
              </a:rPr>
              <a:t>и</a:t>
            </a:r>
            <a:r>
              <a:rPr lang="ru-RU" sz="1400" dirty="0" smtClean="0">
                <a:ln/>
                <a:latin typeface="Monotype Corsiva" pitchFamily="66" charset="0"/>
              </a:rPr>
              <a:t> бровки иногда нахмурить  (без этого нигде не бывает)—тоже все понимали . Двойки ,конечно, тоже были. Покажите мне того, кто их не  получал или не ставил!  Но ликвидировать «хвосты», взять  «доппаек»   тоже было правилом (а уж по математике—вообще святое дело). Исключением был один Женечка Беккер, у которого была аллергия на «добавку» по русскому.</a:t>
            </a:r>
          </a:p>
          <a:p>
            <a:pPr algn="just">
              <a:lnSpc>
                <a:spcPct val="80000"/>
              </a:lnSpc>
              <a:spcBef>
                <a:spcPct val="0"/>
              </a:spcBef>
            </a:pPr>
            <a:r>
              <a:rPr lang="ru-RU" sz="1400" dirty="0" smtClean="0">
                <a:ln/>
                <a:latin typeface="Monotype Corsiva" pitchFamily="66" charset="0"/>
              </a:rPr>
              <a:t>Работать целеустремленно эти ребята тоже умели. Серьезно  писали исследовательские работы.</a:t>
            </a:r>
          </a:p>
          <a:p>
            <a:pPr algn="just">
              <a:lnSpc>
                <a:spcPct val="80000"/>
              </a:lnSpc>
              <a:spcBef>
                <a:spcPct val="0"/>
              </a:spcBef>
            </a:pPr>
            <a:r>
              <a:rPr lang="ru-RU" sz="1400" dirty="0" smtClean="0">
                <a:ln/>
                <a:latin typeface="Monotype Corsiva" pitchFamily="66" charset="0"/>
              </a:rPr>
              <a:t>Достойно их защищали. В  9 классе  экзаменационные сборники к  ГИА были изучены вдоль и поперек. </a:t>
            </a:r>
          </a:p>
          <a:p>
            <a:pPr algn="just">
              <a:lnSpc>
                <a:spcPct val="80000"/>
              </a:lnSpc>
              <a:spcBef>
                <a:spcPct val="0"/>
              </a:spcBef>
            </a:pPr>
            <a:r>
              <a:rPr lang="ru-RU" sz="1400" dirty="0" smtClean="0">
                <a:ln/>
                <a:latin typeface="Monotype Corsiva" pitchFamily="66" charset="0"/>
              </a:rPr>
              <a:t>     Вы пока еще не знаете, как интересно  быть соучастником, а не только наблюдателем вашего взросления и ваших личных завоеваний—больших и маленьких.  Радует, как за время нашего события  выросли многие из этих ребят. Радует целеустремленность и глубина Иры Лысенко, когда-то  робко начинавшей свое первое ученическое исследование, артистический  талант Анны </a:t>
            </a:r>
            <a:r>
              <a:rPr lang="ru-RU" sz="1400" dirty="0" err="1" smtClean="0">
                <a:ln/>
                <a:latin typeface="Monotype Corsiva" pitchFamily="66" charset="0"/>
              </a:rPr>
              <a:t>Хрычевой</a:t>
            </a:r>
            <a:r>
              <a:rPr lang="ru-RU" sz="1400" dirty="0" smtClean="0">
                <a:ln/>
                <a:latin typeface="Monotype Corsiva" pitchFamily="66" charset="0"/>
              </a:rPr>
              <a:t> ,трудолюбие Маши Турбиной, музыкальная одаренность Стаса, литературные способности Славы, талант мага и волшебника Вани Орлова;  радует уверенность, появившаяся в Кристине. Список можно продолжить…</a:t>
            </a:r>
          </a:p>
          <a:p>
            <a:pPr algn="just">
              <a:lnSpc>
                <a:spcPct val="80000"/>
              </a:lnSpc>
              <a:spcBef>
                <a:spcPct val="0"/>
              </a:spcBef>
            </a:pPr>
            <a:r>
              <a:rPr lang="ru-RU" sz="1400" dirty="0" smtClean="0">
                <a:ln/>
                <a:latin typeface="Monotype Corsiva" pitchFamily="66" charset="0"/>
              </a:rPr>
              <a:t>   Хочу пожелать, чтобы  во взрослой жизни девизом вашим стали слова: «Никогда не сдавайся!»</a:t>
            </a:r>
          </a:p>
          <a:p>
            <a:pPr algn="just">
              <a:lnSpc>
                <a:spcPct val="80000"/>
              </a:lnSpc>
              <a:spcBef>
                <a:spcPct val="0"/>
              </a:spcBef>
            </a:pPr>
            <a:r>
              <a:rPr lang="ru-RU" sz="1400" dirty="0" smtClean="0">
                <a:ln/>
                <a:latin typeface="Monotype Corsiva" pitchFamily="66" charset="0"/>
              </a:rPr>
              <a:t>Чтобы вам сопутствовала удача, чтобы у каждого случилось то, о чем мечтается, чтобы вы реализовывали свой потенциал. И не забывали гнездо, из которого скоро вылетите. А я буду вас помнить  и любить всегда. Ведь вы мой последний класс, с которым  мы прошагали все 7 лет.</a:t>
            </a:r>
          </a:p>
          <a:p>
            <a:pPr indent="457200" algn="just">
              <a:lnSpc>
                <a:spcPct val="80000"/>
              </a:lnSpc>
              <a:spcBef>
                <a:spcPct val="0"/>
              </a:spcBef>
            </a:pPr>
            <a:r>
              <a:rPr lang="ru-RU" sz="1400" b="1" dirty="0" smtClean="0">
                <a:ln/>
                <a:effectLst>
                  <a:outerShdw blurRad="38100" dist="38100" dir="2700000" algn="tl">
                    <a:srgbClr val="000000">
                      <a:alpha val="43137"/>
                    </a:srgbClr>
                  </a:outerShdw>
                </a:effectLst>
                <a:latin typeface="Monotype Corsiva" pitchFamily="66" charset="0"/>
              </a:rPr>
              <a:t>                                                                                             </a:t>
            </a:r>
            <a:r>
              <a:rPr lang="ru-RU" sz="1400" b="1" dirty="0" smtClean="0">
                <a:ln/>
                <a:solidFill>
                  <a:srgbClr val="C00000"/>
                </a:solidFill>
                <a:latin typeface="Monotype Corsiva" pitchFamily="66" charset="0"/>
              </a:rPr>
              <a:t>Ваша Татьяна Михайловна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ln/>
                <a:solidFill>
                  <a:srgbClr val="FF0000"/>
                </a:solidFill>
                <a:effectLst>
                  <a:outerShdw blurRad="38100" dist="38100" dir="2700000" algn="tl">
                    <a:srgbClr val="000000">
                      <a:alpha val="43137"/>
                    </a:srgbClr>
                  </a:outerShdw>
                </a:effectLst>
                <a:latin typeface="Monotype Corsiva" pitchFamily="66" charset="0"/>
                <a:ea typeface="+mn-ea"/>
                <a:cs typeface="+mn-cs"/>
              </a:rPr>
              <a:t>С окончанием школы  </a:t>
            </a:r>
          </a:p>
        </p:txBody>
      </p:sp>
      <p:sp>
        <p:nvSpPr>
          <p:cNvPr id="3" name="Содержимое 2"/>
          <p:cNvSpPr>
            <a:spLocks noGrp="1"/>
          </p:cNvSpPr>
          <p:nvPr>
            <p:ph idx="1"/>
          </p:nvPr>
        </p:nvSpPr>
        <p:spPr>
          <a:xfrm>
            <a:off x="357158" y="1214422"/>
            <a:ext cx="5900750" cy="1714512"/>
          </a:xfrm>
        </p:spPr>
        <p:txBody>
          <a:bodyPr>
            <a:normAutofit fontScale="85000" lnSpcReduction="10000"/>
          </a:bodyPr>
          <a:lstStyle/>
          <a:p>
            <a:pPr marL="0" indent="0" algn="just" fontAlgn="base">
              <a:spcBef>
                <a:spcPct val="0"/>
              </a:spcBef>
              <a:spcAft>
                <a:spcPct val="0"/>
              </a:spcAft>
              <a:buNone/>
            </a:pPr>
            <a:r>
              <a:rPr lang="ru-RU" dirty="0" smtClean="0"/>
              <a:t>    </a:t>
            </a:r>
            <a:r>
              <a:rPr lang="ru-RU" altLang="ja-JP" sz="2000" dirty="0" smtClean="0">
                <a:ln/>
                <a:latin typeface="Monotype Corsiva" pitchFamily="66" charset="0"/>
              </a:rPr>
              <a:t>Поздравляю всех выпускников с окончанием школы. Пусть любовь ваша к людям, ко всему доброму и светлому будет </a:t>
            </a:r>
            <a:r>
              <a:rPr lang="ru-RU" altLang="ja-JP" sz="2000" dirty="0" err="1" smtClean="0">
                <a:ln/>
                <a:latin typeface="Monotype Corsiva" pitchFamily="66" charset="0"/>
              </a:rPr>
              <a:t>неограничена</a:t>
            </a:r>
            <a:r>
              <a:rPr lang="ru-RU" altLang="ja-JP" sz="2000" dirty="0" smtClean="0">
                <a:ln/>
                <a:latin typeface="Monotype Corsiva" pitchFamily="66" charset="0"/>
              </a:rPr>
              <a:t>, а производная ваших успехов строго положительна. </a:t>
            </a:r>
          </a:p>
          <a:p>
            <a:pPr marL="0" indent="0" algn="just" fontAlgn="base">
              <a:spcBef>
                <a:spcPct val="0"/>
              </a:spcBef>
              <a:spcAft>
                <a:spcPct val="0"/>
              </a:spcAft>
              <a:buNone/>
            </a:pPr>
            <a:r>
              <a:rPr lang="ru-RU" altLang="ja-JP" sz="2000" dirty="0" smtClean="0">
                <a:ln/>
                <a:latin typeface="Monotype Corsiva" pitchFamily="66" charset="0"/>
              </a:rPr>
              <a:t>       Надеюсь, что желание нынешних выпускников интеллектуально самосовершенствоваться </a:t>
            </a:r>
            <a:r>
              <a:rPr lang="ru-RU" altLang="ja-JP" sz="2000" dirty="0" smtClean="0">
                <a:ln/>
                <a:latin typeface="Monotype Corsiva" pitchFamily="66" charset="0"/>
              </a:rPr>
              <a:t>стремится </a:t>
            </a:r>
            <a:r>
              <a:rPr lang="ru-RU" altLang="ja-JP" sz="2000" dirty="0" smtClean="0">
                <a:ln/>
                <a:latin typeface="Monotype Corsiva" pitchFamily="66" charset="0"/>
              </a:rPr>
              <a:t>к бесконечности. Здоровья и счастья вам. </a:t>
            </a:r>
          </a:p>
        </p:txBody>
      </p:sp>
      <p:pic>
        <p:nvPicPr>
          <p:cNvPr id="1026" name="Picture 2" descr="F:\выпускник 2014\HA4K6612.JPG"/>
          <p:cNvPicPr>
            <a:picLocks noChangeAspect="1" noChangeArrowheads="1"/>
          </p:cNvPicPr>
          <p:nvPr/>
        </p:nvPicPr>
        <p:blipFill>
          <a:blip r:embed="rId2" cstate="print"/>
          <a:srcRect/>
          <a:stretch>
            <a:fillRect/>
          </a:stretch>
        </p:blipFill>
        <p:spPr bwMode="auto">
          <a:xfrm>
            <a:off x="6286512" y="1214422"/>
            <a:ext cx="2618510" cy="3929090"/>
          </a:xfrm>
          <a:prstGeom prst="rect">
            <a:avLst/>
          </a:prstGeom>
          <a:ln>
            <a:noFill/>
          </a:ln>
          <a:effectLst>
            <a:softEdge rad="112500"/>
          </a:effectLst>
        </p:spPr>
      </p:pic>
      <p:sp>
        <p:nvSpPr>
          <p:cNvPr id="5" name="Прямоугольник 4"/>
          <p:cNvSpPr/>
          <p:nvPr/>
        </p:nvSpPr>
        <p:spPr>
          <a:xfrm>
            <a:off x="1500166" y="2928934"/>
            <a:ext cx="4572000" cy="2239074"/>
          </a:xfrm>
          <a:prstGeom prst="rect">
            <a:avLst/>
          </a:prstGeom>
        </p:spPr>
        <p:txBody>
          <a:bodyPr>
            <a:spAutoFit/>
          </a:bodyPr>
          <a:lstStyle/>
          <a:p>
            <a:pPr algn="just" fontAlgn="base">
              <a:lnSpc>
                <a:spcPct val="90000"/>
              </a:lnSpc>
              <a:spcBef>
                <a:spcPct val="0"/>
              </a:spcBef>
              <a:spcAft>
                <a:spcPct val="0"/>
              </a:spcAft>
            </a:pPr>
            <a:r>
              <a:rPr lang="ru-RU" altLang="ja-JP" sz="1700" dirty="0" smtClean="0">
                <a:ln/>
                <a:latin typeface="Monotype Corsiva" pitchFamily="66" charset="0"/>
              </a:rPr>
              <a:t>Вы подросли, окрепли, возмужали,</a:t>
            </a:r>
          </a:p>
          <a:p>
            <a:pPr algn="just" fontAlgn="base">
              <a:lnSpc>
                <a:spcPct val="90000"/>
              </a:lnSpc>
              <a:spcBef>
                <a:spcPct val="0"/>
              </a:spcBef>
              <a:spcAft>
                <a:spcPct val="0"/>
              </a:spcAft>
            </a:pPr>
            <a:r>
              <a:rPr lang="ru-RU" altLang="ja-JP" sz="1700" dirty="0" smtClean="0">
                <a:ln/>
                <a:latin typeface="Monotype Corsiva" pitchFamily="66" charset="0"/>
              </a:rPr>
              <a:t>Готовы горы на пути свернуть!</a:t>
            </a:r>
          </a:p>
          <a:p>
            <a:pPr algn="just" fontAlgn="base">
              <a:lnSpc>
                <a:spcPct val="90000"/>
              </a:lnSpc>
              <a:spcBef>
                <a:spcPct val="0"/>
              </a:spcBef>
              <a:spcAft>
                <a:spcPct val="0"/>
              </a:spcAft>
            </a:pPr>
            <a:r>
              <a:rPr lang="ru-RU" altLang="ja-JP" sz="1700" dirty="0" smtClean="0">
                <a:ln/>
                <a:latin typeface="Monotype Corsiva" pitchFamily="66" charset="0"/>
              </a:rPr>
              <a:t>Ваш день настал! Его вы все так ждали.</a:t>
            </a:r>
          </a:p>
          <a:p>
            <a:pPr algn="just" fontAlgn="base">
              <a:lnSpc>
                <a:spcPct val="90000"/>
              </a:lnSpc>
              <a:spcBef>
                <a:spcPct val="0"/>
              </a:spcBef>
              <a:spcAft>
                <a:spcPct val="0"/>
              </a:spcAft>
            </a:pPr>
            <a:r>
              <a:rPr lang="ru-RU" altLang="ja-JP" sz="1700" dirty="0" smtClean="0">
                <a:ln/>
                <a:latin typeface="Monotype Corsiva" pitchFamily="66" charset="0"/>
              </a:rPr>
              <a:t>Сомненья прочь! Смелее, в добрый путь!</a:t>
            </a:r>
          </a:p>
          <a:p>
            <a:pPr algn="just" fontAlgn="base">
              <a:lnSpc>
                <a:spcPct val="90000"/>
              </a:lnSpc>
              <a:spcBef>
                <a:spcPct val="0"/>
              </a:spcBef>
              <a:spcAft>
                <a:spcPct val="0"/>
              </a:spcAft>
            </a:pPr>
            <a:r>
              <a:rPr lang="ru-RU" altLang="ja-JP" sz="1700" dirty="0" smtClean="0">
                <a:ln/>
                <a:latin typeface="Monotype Corsiva" pitchFamily="66" charset="0"/>
              </a:rPr>
              <a:t> </a:t>
            </a:r>
          </a:p>
          <a:p>
            <a:pPr algn="just" fontAlgn="base">
              <a:lnSpc>
                <a:spcPct val="90000"/>
              </a:lnSpc>
              <a:spcBef>
                <a:spcPct val="0"/>
              </a:spcBef>
              <a:spcAft>
                <a:spcPct val="0"/>
              </a:spcAft>
            </a:pPr>
            <a:r>
              <a:rPr lang="ru-RU" altLang="ja-JP" sz="1700" dirty="0" smtClean="0">
                <a:ln/>
                <a:latin typeface="Monotype Corsiva" pitchFamily="66" charset="0"/>
              </a:rPr>
              <a:t>Пусть вам во всём сопутствует удача,</a:t>
            </a:r>
          </a:p>
          <a:p>
            <a:pPr algn="just" fontAlgn="base">
              <a:lnSpc>
                <a:spcPct val="90000"/>
              </a:lnSpc>
              <a:spcBef>
                <a:spcPct val="0"/>
              </a:spcBef>
              <a:spcAft>
                <a:spcPct val="0"/>
              </a:spcAft>
            </a:pPr>
            <a:r>
              <a:rPr lang="ru-RU" altLang="ja-JP" sz="1700" dirty="0" smtClean="0">
                <a:ln/>
                <a:latin typeface="Monotype Corsiva" pitchFamily="66" charset="0"/>
              </a:rPr>
              <a:t>И сбудется заветная мечта,</a:t>
            </a:r>
          </a:p>
          <a:p>
            <a:pPr algn="just" fontAlgn="base">
              <a:lnSpc>
                <a:spcPct val="90000"/>
              </a:lnSpc>
              <a:spcBef>
                <a:spcPct val="0"/>
              </a:spcBef>
              <a:spcAft>
                <a:spcPct val="0"/>
              </a:spcAft>
            </a:pPr>
            <a:r>
              <a:rPr lang="ru-RU" altLang="ja-JP" sz="1700" dirty="0" smtClean="0">
                <a:ln/>
                <a:latin typeface="Monotype Corsiva" pitchFamily="66" charset="0"/>
              </a:rPr>
              <a:t>И даже к нерешаемой задаче</a:t>
            </a:r>
          </a:p>
          <a:p>
            <a:pPr algn="just" fontAlgn="base">
              <a:lnSpc>
                <a:spcPct val="90000"/>
              </a:lnSpc>
              <a:spcBef>
                <a:spcPct val="0"/>
              </a:spcBef>
              <a:spcAft>
                <a:spcPct val="0"/>
              </a:spcAft>
            </a:pPr>
            <a:r>
              <a:rPr lang="ru-RU" altLang="ja-JP" sz="1700" dirty="0" smtClean="0">
                <a:ln/>
                <a:latin typeface="Monotype Corsiva" pitchFamily="66" charset="0"/>
              </a:rPr>
              <a:t>Находится решение всегда! </a:t>
            </a:r>
          </a:p>
        </p:txBody>
      </p:sp>
      <p:sp>
        <p:nvSpPr>
          <p:cNvPr id="7" name="TextBox 6"/>
          <p:cNvSpPr txBox="1"/>
          <p:nvPr/>
        </p:nvSpPr>
        <p:spPr>
          <a:xfrm>
            <a:off x="3643306" y="5643578"/>
            <a:ext cx="3357586" cy="334322"/>
          </a:xfrm>
          <a:prstGeom prst="rect">
            <a:avLst/>
          </a:prstGeom>
          <a:noFill/>
        </p:spPr>
        <p:txBody>
          <a:bodyPr wrap="square" rtlCol="0">
            <a:spAutoFit/>
          </a:bodyPr>
          <a:lstStyle/>
          <a:p>
            <a:pPr indent="342900" algn="ctr" fontAlgn="base">
              <a:lnSpc>
                <a:spcPct val="90000"/>
              </a:lnSpc>
              <a:spcBef>
                <a:spcPct val="0"/>
              </a:spcBef>
              <a:spcAft>
                <a:spcPct val="0"/>
              </a:spcAft>
            </a:pPr>
            <a:r>
              <a:rPr lang="ru-RU" altLang="ja-JP" sz="1700" b="1" dirty="0" smtClean="0">
                <a:ln/>
                <a:solidFill>
                  <a:srgbClr val="C00000"/>
                </a:solidFill>
                <a:latin typeface="Monotype Corsiva" pitchFamily="66" charset="0"/>
              </a:rPr>
              <a:t>С уважением Наталья Андреевна</a:t>
            </a:r>
          </a:p>
        </p:txBody>
      </p:sp>
    </p:spTree>
  </p:cSld>
  <p:clrMapOvr>
    <a:masterClrMapping/>
  </p:clrMapOvr>
</p:sld>
</file>

<file path=ppt/theme/theme1.xml><?xml version="1.0" encoding="utf-8"?>
<a:theme xmlns:a="http://schemas.openxmlformats.org/drawingml/2006/main" name="Фокина Л. П. Шаблон школьный 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Фокина Л. П. Шаблон школьный 1</Template>
  <TotalTime>646</TotalTime>
  <Words>4010</Words>
  <Application>Microsoft Office PowerPoint</Application>
  <PresentationFormat>Экран (4:3)</PresentationFormat>
  <Paragraphs>252</Paragraphs>
  <Slides>25</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Фокина Л. П. Шаблон школьный 1</vt:lpstr>
      <vt:lpstr>Слайд 1</vt:lpstr>
      <vt:lpstr>Дорогие выпускники!</vt:lpstr>
      <vt:lpstr>В первый раз, в первый класс</vt:lpstr>
      <vt:lpstr>Такими вы были …</vt:lpstr>
      <vt:lpstr>Кем быть?</vt:lpstr>
      <vt:lpstr>Дорогие мои выпускники 11 класса, дорогие мои дети!  </vt:lpstr>
      <vt:lpstr>Школьные годы чудесные…</vt:lpstr>
      <vt:lpstr>Какими я запомню сегодняшних выпускников?</vt:lpstr>
      <vt:lpstr>С окончанием школы  </vt:lpstr>
      <vt:lpstr>В добрый путь, дорогие выпускники! </vt:lpstr>
      <vt:lpstr>Поздравляем вас, друзья!</vt:lpstr>
      <vt:lpstr>Позади одиннадцать школьных лет… </vt:lpstr>
      <vt:lpstr>Три взгляда на выпускников</vt:lpstr>
      <vt:lpstr>Три взгляда на выпускников</vt:lpstr>
      <vt:lpstr>Три взгляда на выпускников</vt:lpstr>
      <vt:lpstr>«Золотая полка» выпускников</vt:lpstr>
      <vt:lpstr>«Золотая полка»  выпускников</vt:lpstr>
      <vt:lpstr>«Золотая полка»  выпускников</vt:lpstr>
      <vt:lpstr>«Золотая полка»  выпускников</vt:lpstr>
      <vt:lpstr>«Золотая полка» выпускников</vt:lpstr>
      <vt:lpstr>Фразы, которые нас…</vt:lpstr>
      <vt:lpstr>Учителя о выпускниках</vt:lpstr>
      <vt:lpstr>Пожелания выпускникам от учителей</vt:lpstr>
      <vt:lpstr>Выпускники о школе</vt:lpstr>
      <vt:lpstr>Слайд 25</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Александр</dc:creator>
  <cp:lastModifiedBy>Admin</cp:lastModifiedBy>
  <cp:revision>86</cp:revision>
  <dcterms:created xsi:type="dcterms:W3CDTF">2014-05-20T01:35:19Z</dcterms:created>
  <dcterms:modified xsi:type="dcterms:W3CDTF">2014-05-23T11:19:29Z</dcterms:modified>
</cp:coreProperties>
</file>